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58" r:id="rId2"/>
    <p:sldMasterId id="2147483670" r:id="rId3"/>
    <p:sldMasterId id="2147483679" r:id="rId4"/>
    <p:sldMasterId id="2147483677" r:id="rId5"/>
  </p:sldMasterIdLst>
  <p:notesMasterIdLst>
    <p:notesMasterId r:id="rId25"/>
  </p:notesMasterIdLst>
  <p:sldIdLst>
    <p:sldId id="256" r:id="rId6"/>
    <p:sldId id="298" r:id="rId7"/>
    <p:sldId id="280" r:id="rId8"/>
    <p:sldId id="306" r:id="rId9"/>
    <p:sldId id="299" r:id="rId10"/>
    <p:sldId id="290" r:id="rId11"/>
    <p:sldId id="262" r:id="rId12"/>
    <p:sldId id="300" r:id="rId13"/>
    <p:sldId id="269" r:id="rId14"/>
    <p:sldId id="295" r:id="rId15"/>
    <p:sldId id="292" r:id="rId16"/>
    <p:sldId id="305" r:id="rId17"/>
    <p:sldId id="293" r:id="rId18"/>
    <p:sldId id="304" r:id="rId19"/>
    <p:sldId id="302" r:id="rId20"/>
    <p:sldId id="307" r:id="rId21"/>
    <p:sldId id="294" r:id="rId22"/>
    <p:sldId id="309" r:id="rId23"/>
    <p:sldId id="308" r:id="rId24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BF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10" autoAdjust="0"/>
  </p:normalViewPr>
  <p:slideViewPr>
    <p:cSldViewPr snapToGrid="0" showGuides="1">
      <p:cViewPr>
        <p:scale>
          <a:sx n="100" d="100"/>
          <a:sy n="100" d="100"/>
        </p:scale>
        <p:origin x="-1680" y="-13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BCCCED-0F68-4912-B048-7A2E08C640A5}" type="datetimeFigureOut">
              <a:rPr lang="en-US" smtClean="0"/>
              <a:t>7/26/17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894874-0E0F-4F59-B925-2D4D09F69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299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(9/8/16 15:12) -----</a:t>
            </a:r>
          </a:p>
          <a:p>
            <a:r>
              <a:rPr lang="en-US"/>
              <a:t>Talk less about it. Just that its been done before. Move to the front. </a:t>
            </a:r>
          </a:p>
          <a:p>
            <a:r>
              <a:rPr lang="en-US"/>
              <a:t>Orientation dependence. </a:t>
            </a:r>
          </a:p>
          <a:p>
            <a:r>
              <a:rPr lang="en-US"/>
              <a:t>----- Meeting Notes (3/30/17 16:58) -----</a:t>
            </a:r>
          </a:p>
          <a:p>
            <a:r>
              <a:rPr lang="en-US"/>
              <a:t>Protein single crystal</a:t>
            </a:r>
          </a:p>
          <a:p>
            <a:endParaRPr lang="en-US"/>
          </a:p>
          <a:p>
            <a:r>
              <a:rPr lang="en-US"/>
              <a:t>disentagle </a:t>
            </a:r>
          </a:p>
          <a:p>
            <a:endParaRPr lang="en-US"/>
          </a:p>
          <a:p>
            <a:r>
              <a:rPr lang="en-US"/>
              <a:t>full tensor information, best for even testing DFT</a:t>
            </a:r>
          </a:p>
          <a:p>
            <a:endParaRPr lang="en-US"/>
          </a:p>
          <a:p>
            <a:r>
              <a:rPr lang="en-US"/>
              <a:t>Quantum Chemical Calcuations not DFT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894874-0E0F-4F59-B925-2D4D09F698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313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(3/30/17 16:58) -----</a:t>
            </a:r>
          </a:p>
          <a:p>
            <a:r>
              <a:rPr lang="en-US"/>
              <a:t>measurements doing on a crystal </a:t>
            </a:r>
          </a:p>
          <a:p>
            <a:endParaRPr lang="en-US"/>
          </a:p>
          <a:p>
            <a:r>
              <a:rPr lang="en-US"/>
              <a:t>0.3 x 0.3 x 0.5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894874-0E0F-4F59-B925-2D4D09F698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834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(9/8/16 15:12) -----</a:t>
            </a:r>
          </a:p>
          <a:p>
            <a:r>
              <a:rPr lang="en-US"/>
              <a:t>Talk less about it. Just that its been done before. Move to the front. </a:t>
            </a:r>
          </a:p>
          <a:p>
            <a:r>
              <a:rPr lang="en-US"/>
              <a:t>Orientation dependence. </a:t>
            </a:r>
          </a:p>
          <a:p>
            <a:r>
              <a:rPr lang="en-US"/>
              <a:t>----- Meeting Notes (3/30/17 16:58) -----</a:t>
            </a:r>
          </a:p>
          <a:p>
            <a:r>
              <a:rPr lang="en-US"/>
              <a:t>Protein single crystal</a:t>
            </a:r>
          </a:p>
          <a:p>
            <a:endParaRPr lang="en-US"/>
          </a:p>
          <a:p>
            <a:r>
              <a:rPr lang="en-US"/>
              <a:t>disentagle </a:t>
            </a:r>
          </a:p>
          <a:p>
            <a:endParaRPr lang="en-US"/>
          </a:p>
          <a:p>
            <a:r>
              <a:rPr lang="en-US"/>
              <a:t>full tensor information, best for even testing DFT</a:t>
            </a:r>
          </a:p>
          <a:p>
            <a:endParaRPr lang="en-US"/>
          </a:p>
          <a:p>
            <a:r>
              <a:rPr lang="en-US"/>
              <a:t>Quantum Chemical Calcuations not DFT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894874-0E0F-4F59-B925-2D4D09F698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313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(3/30/17 16:58) -----</a:t>
            </a:r>
          </a:p>
          <a:p>
            <a:r>
              <a:rPr lang="en-US" dirty="0"/>
              <a:t>7-10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894874-0E0F-4F59-B925-2D4D09F698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323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(3/30/17 16:58) -----</a:t>
            </a:r>
          </a:p>
          <a:p>
            <a:r>
              <a:rPr lang="en-US"/>
              <a:t>title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894874-0E0F-4F59-B925-2D4D09F698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791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(9/8/16 15:18) -----</a:t>
            </a:r>
          </a:p>
          <a:p>
            <a:r>
              <a:rPr lang="en-US"/>
              <a:t>finite-element modeling gives me these solutions</a:t>
            </a:r>
          </a:p>
          <a:p>
            <a:r>
              <a:rPr lang="en-US"/>
              <a:t>----- Meeting Notes (3/30/17 16:58) -----</a:t>
            </a:r>
          </a:p>
          <a:p>
            <a:r>
              <a:rPr lang="en-US"/>
              <a:t>mention TE011 </a:t>
            </a:r>
          </a:p>
          <a:p>
            <a:endParaRPr lang="en-US"/>
          </a:p>
          <a:p>
            <a:r>
              <a:rPr lang="en-US"/>
              <a:t>square root sign </a:t>
            </a:r>
          </a:p>
          <a:p>
            <a:endParaRPr lang="en-US"/>
          </a:p>
          <a:p>
            <a:r>
              <a:rPr lang="en-US"/>
              <a:t>cavity resonators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894874-0E0F-4F59-B925-2D4D09F698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86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894874-0E0F-4F59-B925-2D4D09F698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545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(3/30/17 16:58) -----</a:t>
            </a:r>
          </a:p>
          <a:p>
            <a:r>
              <a:rPr lang="en-US"/>
              <a:t>measurements doing on a crystal </a:t>
            </a:r>
          </a:p>
          <a:p>
            <a:endParaRPr lang="en-US"/>
          </a:p>
          <a:p>
            <a:r>
              <a:rPr lang="en-US"/>
              <a:t>0.3 x 0.3 x 0.5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894874-0E0F-4F59-B925-2D4D09F698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834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(9/8/16 15:29) -----</a:t>
            </a:r>
          </a:p>
          <a:p>
            <a:r>
              <a:rPr lang="en-US"/>
              <a:t>Very low Q.</a:t>
            </a:r>
          </a:p>
          <a:p>
            <a:r>
              <a:rPr lang="en-US"/>
              <a:t>900 MHz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894874-0E0F-4F59-B925-2D4D09F698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67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slide numbers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----- Meeting Notes (9/8/16 15:29) -----</a:t>
            </a:r>
          </a:p>
          <a:p>
            <a:r>
              <a:rPr lang="en-US" dirty="0" err="1"/>
              <a:t>LiF</a:t>
            </a:r>
            <a:r>
              <a:rPr lang="en-US" dirty="0"/>
              <a:t> </a:t>
            </a:r>
            <a:r>
              <a:rPr lang="en-US" dirty="0" err="1"/>
              <a:t>SHow</a:t>
            </a:r>
            <a:r>
              <a:rPr lang="en-US" dirty="0"/>
              <a:t> which is which</a:t>
            </a:r>
          </a:p>
          <a:p>
            <a:r>
              <a:rPr lang="en-US" dirty="0"/>
              <a:t>----- Meeting Notes (3/30/17 16:58) -----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micro helix advantages</a:t>
            </a:r>
          </a:p>
          <a:p>
            <a:endParaRPr lang="en-US" dirty="0"/>
          </a:p>
          <a:p>
            <a:r>
              <a:rPr lang="en-US" dirty="0"/>
              <a:t>scale on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894874-0E0F-4F59-B925-2D4D09F698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702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22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5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011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7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04791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7" y="1076328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01329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6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559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22"/>
            <a:ext cx="7772400" cy="1102519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86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96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2544"/>
            <a:ext cx="8229600" cy="85725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64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239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7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04791"/>
            <a:ext cx="5111750" cy="4389835"/>
          </a:xfrm>
        </p:spPr>
        <p:txBody>
          <a:bodyPr/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7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9925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6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4403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22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2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17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10344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815670"/>
            <a:ext cx="8229600" cy="561509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96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10344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78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616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7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04791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7" y="1076328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4564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6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5780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759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2544"/>
            <a:ext cx="8229600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20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830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7" y="204787"/>
            <a:ext cx="3008313" cy="871538"/>
          </a:xfrm>
        </p:spPr>
        <p:txBody>
          <a:bodyPr anchor="b"/>
          <a:lstStyle>
            <a:lvl1pPr algn="l"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04791"/>
            <a:ext cx="5111750" cy="4389835"/>
          </a:xfrm>
        </p:spPr>
        <p:txBody>
          <a:bodyPr/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7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784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6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22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9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10344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815670"/>
            <a:ext cx="8229600" cy="561509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3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10344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6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theme" Target="../theme/theme3.xml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theme" Target="../theme/theme4.xml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75314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2010244"/>
            <a:ext cx="8229600" cy="453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</p:txBody>
      </p:sp>
      <p:cxnSp>
        <p:nvCxnSpPr>
          <p:cNvPr id="8" name="Gerade Verbindung 7"/>
          <p:cNvCxnSpPr/>
          <p:nvPr/>
        </p:nvCxnSpPr>
        <p:spPr>
          <a:xfrm>
            <a:off x="1115616" y="4731990"/>
            <a:ext cx="7920880" cy="0"/>
          </a:xfrm>
          <a:prstGeom prst="line">
            <a:avLst/>
          </a:prstGeom>
          <a:ln w="19050">
            <a:solidFill>
              <a:srgbClr val="2DA0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5"/>
          <p:cNvSpPr txBox="1">
            <a:spLocks noChangeArrowheads="1"/>
          </p:cNvSpPr>
          <p:nvPr/>
        </p:nvSpPr>
        <p:spPr>
          <a:xfrm>
            <a:off x="899319" y="4810196"/>
            <a:ext cx="7345362" cy="3240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de-DE" sz="170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</a:t>
            </a:r>
            <a:r>
              <a:rPr lang="de-DE" sz="1700" baseline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70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Planck</a:t>
            </a:r>
            <a:r>
              <a:rPr lang="de-DE" sz="1700" baseline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700" dirty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Institute </a:t>
            </a:r>
            <a:r>
              <a:rPr lang="de-DE" sz="1700" dirty="0" err="1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700" dirty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Chemical </a:t>
            </a:r>
            <a:r>
              <a:rPr lang="de-DE" sz="1700" dirty="0" err="1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  <a:r>
              <a:rPr lang="de-DE" sz="1700" dirty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700" dirty="0" err="1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Conversion</a:t>
            </a:r>
            <a:endParaRPr lang="de-DE" sz="1700" dirty="0">
              <a:solidFill>
                <a:srgbClr val="8E8E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" y="4533996"/>
            <a:ext cx="822821" cy="56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834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5" r:id="rId4"/>
    <p:sldLayoutId id="2147483656" r:id="rId5"/>
    <p:sldLayoutId id="2147483657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ctr" defTabSz="914400" rtl="0" eaLnBrk="1" latinLnBrk="0" hangingPunct="1">
        <a:spcBef>
          <a:spcPct val="20000"/>
        </a:spcBef>
        <a:buFontTx/>
        <a:buNone/>
        <a:defRPr sz="2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erade Verbindung 6"/>
          <p:cNvCxnSpPr/>
          <p:nvPr/>
        </p:nvCxnSpPr>
        <p:spPr>
          <a:xfrm>
            <a:off x="1115616" y="4731990"/>
            <a:ext cx="7056784" cy="0"/>
          </a:xfrm>
          <a:prstGeom prst="line">
            <a:avLst/>
          </a:prstGeom>
          <a:ln w="19050">
            <a:solidFill>
              <a:srgbClr val="2DA0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/>
          <p:cNvSpPr txBox="1">
            <a:spLocks noChangeArrowheads="1"/>
          </p:cNvSpPr>
          <p:nvPr/>
        </p:nvSpPr>
        <p:spPr>
          <a:xfrm>
            <a:off x="899319" y="4810196"/>
            <a:ext cx="7345362" cy="3240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de-DE" sz="170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</a:t>
            </a:r>
            <a:r>
              <a:rPr lang="de-DE" sz="1700" baseline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70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Planck </a:t>
            </a:r>
            <a:r>
              <a:rPr lang="de-DE" sz="1700" dirty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Institute </a:t>
            </a:r>
            <a:r>
              <a:rPr lang="de-DE" sz="1700" dirty="0" err="1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700" dirty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Chemical </a:t>
            </a:r>
            <a:r>
              <a:rPr lang="de-DE" sz="1700" dirty="0" err="1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  <a:r>
              <a:rPr lang="de-DE" sz="1700" dirty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700" dirty="0" err="1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Conversion</a:t>
            </a:r>
            <a:endParaRPr lang="de-DE" sz="1700" dirty="0">
              <a:solidFill>
                <a:srgbClr val="8E8E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" y="4533996"/>
            <a:ext cx="822821" cy="56970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08" y="4461961"/>
            <a:ext cx="792088" cy="594512"/>
          </a:xfrm>
          <a:prstGeom prst="rect">
            <a:avLst/>
          </a:prstGeom>
        </p:spPr>
      </p:pic>
      <p:sp>
        <p:nvSpPr>
          <p:cNvPr id="10" name="Titelplatzhalter 1"/>
          <p:cNvSpPr>
            <a:spLocks noGrp="1"/>
          </p:cNvSpPr>
          <p:nvPr>
            <p:ph type="title"/>
          </p:nvPr>
        </p:nvSpPr>
        <p:spPr>
          <a:xfrm>
            <a:off x="457200" y="75314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"/>
          </p:nvPr>
        </p:nvSpPr>
        <p:spPr>
          <a:xfrm>
            <a:off x="457200" y="2010244"/>
            <a:ext cx="8229600" cy="453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22699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ctr" defTabSz="914400" rtl="0" eaLnBrk="1" latinLnBrk="0" hangingPunct="1">
        <a:spcBef>
          <a:spcPct val="20000"/>
        </a:spcBef>
        <a:buFontTx/>
        <a:buNone/>
        <a:defRPr sz="2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75314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2010244"/>
            <a:ext cx="8229600" cy="453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</p:txBody>
      </p:sp>
      <p:cxnSp>
        <p:nvCxnSpPr>
          <p:cNvPr id="8" name="Gerade Verbindung 7"/>
          <p:cNvCxnSpPr/>
          <p:nvPr/>
        </p:nvCxnSpPr>
        <p:spPr>
          <a:xfrm>
            <a:off x="1115616" y="4731990"/>
            <a:ext cx="792088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5"/>
          <p:cNvSpPr txBox="1">
            <a:spLocks noChangeArrowheads="1"/>
          </p:cNvSpPr>
          <p:nvPr/>
        </p:nvSpPr>
        <p:spPr>
          <a:xfrm>
            <a:off x="899319" y="4810196"/>
            <a:ext cx="7345362" cy="3240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de-DE" sz="1700" dirty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Max-Planck</a:t>
            </a:r>
            <a:r>
              <a:rPr lang="de-DE" sz="1700" baseline="0" dirty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700" dirty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Institute </a:t>
            </a:r>
            <a:r>
              <a:rPr lang="de-DE" sz="1700" dirty="0" err="1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700" dirty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Chemical </a:t>
            </a:r>
            <a:r>
              <a:rPr lang="de-DE" sz="1700" dirty="0" err="1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  <a:r>
              <a:rPr lang="de-DE" sz="1700" dirty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700" dirty="0" err="1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Conversion</a:t>
            </a:r>
            <a:endParaRPr lang="de-DE" sz="1700" dirty="0">
              <a:solidFill>
                <a:srgbClr val="8E8E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0" y="4533303"/>
            <a:ext cx="824400" cy="57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85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ctr" defTabSz="914400" rtl="0" eaLnBrk="1" latinLnBrk="0" hangingPunct="1">
        <a:spcBef>
          <a:spcPct val="20000"/>
        </a:spcBef>
        <a:buFontTx/>
        <a:buNone/>
        <a:defRPr sz="2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erade Verbindung 6"/>
          <p:cNvCxnSpPr/>
          <p:nvPr/>
        </p:nvCxnSpPr>
        <p:spPr>
          <a:xfrm>
            <a:off x="1115616" y="4731990"/>
            <a:ext cx="705678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/>
          <p:cNvSpPr txBox="1">
            <a:spLocks noChangeArrowheads="1"/>
          </p:cNvSpPr>
          <p:nvPr/>
        </p:nvSpPr>
        <p:spPr>
          <a:xfrm>
            <a:off x="899319" y="4810196"/>
            <a:ext cx="7345362" cy="3240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de-DE" sz="170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</a:t>
            </a:r>
            <a:r>
              <a:rPr lang="de-DE" sz="1700" baseline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70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Planck </a:t>
            </a:r>
            <a:r>
              <a:rPr lang="de-DE" sz="1700" dirty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Institute </a:t>
            </a:r>
            <a:r>
              <a:rPr lang="de-DE" sz="1700" dirty="0" err="1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700" dirty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Chemical </a:t>
            </a:r>
            <a:r>
              <a:rPr lang="de-DE" sz="1700" dirty="0" err="1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  <a:r>
              <a:rPr lang="de-DE" sz="1700" dirty="0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700" dirty="0" err="1" smtClean="0">
                <a:solidFill>
                  <a:srgbClr val="8E8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Conversion</a:t>
            </a:r>
            <a:endParaRPr lang="de-DE" sz="1700" dirty="0">
              <a:solidFill>
                <a:srgbClr val="8E8E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08" y="4461961"/>
            <a:ext cx="792088" cy="594512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0" y="4533303"/>
            <a:ext cx="824400" cy="570529"/>
          </a:xfrm>
          <a:prstGeom prst="rect">
            <a:avLst/>
          </a:prstGeom>
        </p:spPr>
      </p:pic>
      <p:sp>
        <p:nvSpPr>
          <p:cNvPr id="15" name="Titelplatzhalter 1"/>
          <p:cNvSpPr>
            <a:spLocks noGrp="1"/>
          </p:cNvSpPr>
          <p:nvPr>
            <p:ph type="title"/>
          </p:nvPr>
        </p:nvSpPr>
        <p:spPr>
          <a:xfrm>
            <a:off x="457200" y="75314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6" name="Textplatzhalter 2"/>
          <p:cNvSpPr>
            <a:spLocks noGrp="1"/>
          </p:cNvSpPr>
          <p:nvPr>
            <p:ph type="body" idx="1"/>
          </p:nvPr>
        </p:nvSpPr>
        <p:spPr>
          <a:xfrm>
            <a:off x="457200" y="2010244"/>
            <a:ext cx="8229600" cy="453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03739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ctr" defTabSz="914400" rtl="0" eaLnBrk="1" latinLnBrk="0" hangingPunct="1">
        <a:spcBef>
          <a:spcPct val="20000"/>
        </a:spcBef>
        <a:buFontTx/>
        <a:buNone/>
        <a:defRPr sz="2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929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spcBef>
          <a:spcPct val="20000"/>
        </a:spcBef>
        <a:buFontTx/>
        <a:buNone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976313"/>
            <a:ext cx="7772400" cy="12287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Resonator Development for Studying Protein Single Crystals of Limited Dimensions at X-band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2419350"/>
            <a:ext cx="6400800" cy="1314450"/>
          </a:xfrm>
        </p:spPr>
        <p:txBody>
          <a:bodyPr>
            <a:normAutofit/>
          </a:bodyPr>
          <a:lstStyle/>
          <a:p>
            <a:r>
              <a:rPr lang="en-US" u="sng" dirty="0" smtClean="0"/>
              <a:t>Jason W. Sidabras</a:t>
            </a:r>
          </a:p>
          <a:p>
            <a:endParaRPr lang="en-US" sz="1800" dirty="0"/>
          </a:p>
          <a:p>
            <a:r>
              <a:rPr lang="en-US" sz="1800" dirty="0"/>
              <a:t>D. </a:t>
            </a:r>
            <a:r>
              <a:rPr lang="en-US" sz="1800" dirty="0" smtClean="0"/>
              <a:t>Suter, </a:t>
            </a:r>
            <a:r>
              <a:rPr lang="en-US" sz="1800" dirty="0"/>
              <a:t>E.J. </a:t>
            </a:r>
            <a:r>
              <a:rPr lang="en-US" sz="1800" dirty="0" smtClean="0"/>
              <a:t>Reijerse, </a:t>
            </a:r>
            <a:r>
              <a:rPr lang="en-US" sz="1800" dirty="0"/>
              <a:t>A. </a:t>
            </a:r>
            <a:r>
              <a:rPr lang="en-US" sz="1800" dirty="0" smtClean="0"/>
              <a:t>Savitsky, </a:t>
            </a:r>
            <a:r>
              <a:rPr lang="en-US" sz="1800" dirty="0"/>
              <a:t>W. </a:t>
            </a:r>
            <a:r>
              <a:rPr lang="en-US" sz="1800" dirty="0" smtClean="0"/>
              <a:t>Lubitz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302255" y="3653093"/>
            <a:ext cx="3606008" cy="920750"/>
            <a:chOff x="3849686" y="2522793"/>
            <a:chExt cx="3606008" cy="920750"/>
          </a:xfrm>
        </p:grpSpPr>
        <p:pic>
          <p:nvPicPr>
            <p:cNvPr id="10" name="Picture 2" descr="http://www.tu-dortmund.de/Medienpool/Seitenbilder/logo_tu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9686" y="2787905"/>
              <a:ext cx="2428875" cy="390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E:\MPI\logosm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9056" y="2522793"/>
              <a:ext cx="1036638" cy="92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3816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0" y="0"/>
            <a:ext cx="8229600" cy="58477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None/>
            </a:pPr>
            <a:r>
              <a:rPr lang="en-US" dirty="0"/>
              <a:t>Planar Micro-</a:t>
            </a:r>
            <a:r>
              <a:rPr lang="en-US" dirty="0" smtClean="0"/>
              <a:t>Resonators Results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447974"/>
              </p:ext>
            </p:extLst>
          </p:nvPr>
        </p:nvGraphicFramePr>
        <p:xfrm>
          <a:off x="536304" y="1645446"/>
          <a:ext cx="2706958" cy="22860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16283"/>
                <a:gridCol w="681038"/>
                <a:gridCol w="909637"/>
              </a:tblGrid>
              <a:tr h="50662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Simulation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MD5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 </a:t>
                      </a:r>
                      <a:r>
                        <a:rPr lang="el-GR" sz="11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ε</a:t>
                      </a: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=10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 mm </a:t>
                      </a: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PMR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39433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Freq. </a:t>
                      </a:r>
                      <a:r>
                        <a:rPr lang="en-US" sz="11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[GHz]</a:t>
                      </a:r>
                      <a:endParaRPr lang="en-US" sz="1100" b="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9.67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9.58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24866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</a:t>
                      </a:r>
                      <a:r>
                        <a:rPr lang="en-US" sz="1100" b="1" i="0" kern="1200" baseline="-25000" dirty="0" smtClean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-value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15000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186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24866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Norm. Su </a:t>
                      </a:r>
                      <a:endParaRPr lang="en-US" sz="1100" b="0" baseline="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2.09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4386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sz="1100" baseline="-250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</a:t>
                      </a:r>
                      <a:r>
                        <a:rPr lang="en-US" sz="1100" baseline="-25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[</a:t>
                      </a:r>
                      <a:r>
                        <a:rPr lang="en-US" sz="1100" b="0" dirty="0" err="1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mT</a:t>
                      </a:r>
                      <a:r>
                        <a:rPr lang="en-US" sz="1100" b="0" dirty="0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/W</a:t>
                      </a:r>
                      <a:r>
                        <a:rPr lang="en-US" sz="1100" b="0" baseline="30000" dirty="0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1/2</a:t>
                      </a:r>
                      <a:r>
                        <a:rPr lang="en-US" sz="1100" b="0" baseline="0" dirty="0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]</a:t>
                      </a:r>
                      <a:endParaRPr lang="en-US" sz="1100" b="0" baseline="30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0.65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3.7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438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sz="1100" baseline="-25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</a:t>
                      </a:r>
                      <a:endParaRPr lang="en-US" sz="1100" dirty="0" smtClean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[</a:t>
                      </a:r>
                      <a:r>
                        <a:rPr lang="en-US" sz="1100" b="0" dirty="0" err="1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mT</a:t>
                      </a:r>
                      <a:r>
                        <a:rPr lang="en-US" sz="1100" b="0" dirty="0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/W</a:t>
                      </a:r>
                      <a:r>
                        <a:rPr lang="en-US" sz="1100" b="0" baseline="30000" dirty="0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1/2</a:t>
                      </a:r>
                      <a:r>
                        <a:rPr lang="en-US" sz="1100" b="0" baseline="0" dirty="0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]</a:t>
                      </a:r>
                      <a:endParaRPr lang="en-US" sz="1100" b="0" baseline="30000" dirty="0" smtClean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0.65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2.2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06903" y="736155"/>
            <a:ext cx="3750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All simulations are performed with a 0.3 x 0.3 x 0.3 mm</a:t>
            </a:r>
            <a:r>
              <a:rPr lang="en-US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sample at room temperature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114800" y="384992"/>
            <a:ext cx="4641850" cy="4338897"/>
            <a:chOff x="4114800" y="384992"/>
            <a:chExt cx="4641850" cy="4338897"/>
          </a:xfrm>
        </p:grpSpPr>
        <p:sp>
          <p:nvSpPr>
            <p:cNvPr id="5" name="TextBox 4"/>
            <p:cNvSpPr txBox="1"/>
            <p:nvPr/>
          </p:nvSpPr>
          <p:spPr>
            <a:xfrm>
              <a:off x="4114800" y="384992"/>
              <a:ext cx="4641850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Experimental Results:</a:t>
              </a:r>
            </a:p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Tyrosine (Y</a:t>
              </a:r>
              <a:r>
                <a:rPr lang="en-US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*) Radical in Photosystem II</a:t>
              </a:r>
            </a:p>
            <a:p>
              <a:r>
                <a:rPr lang="en-US" sz="1600" dirty="0" smtClean="0">
                  <a:solidFill>
                    <a:srgbClr val="A3BF3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Single Crystal 0.3 x 0.3 x 0.5 mm</a:t>
              </a:r>
              <a:r>
                <a:rPr lang="en-US" sz="1600" i="0" baseline="30000" dirty="0" smtClean="0">
                  <a:solidFill>
                    <a:srgbClr val="A3BF3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 </a:t>
              </a:r>
              <a:endParaRPr lang="en-US" sz="1600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600" i="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0.6 x 10</a:t>
              </a:r>
              <a:r>
                <a:rPr lang="en-US" sz="1600" i="0" baseline="30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12 </a:t>
              </a:r>
              <a:r>
                <a:rPr lang="en-US" sz="1600" i="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spins/G</a:t>
              </a:r>
              <a:endParaRPr lang="en-US" sz="16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Picture 9" descr="PSII-Xband-Crystal-0deg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3091" y="1231900"/>
              <a:ext cx="3214799" cy="34919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524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E:\Dropbox\_WorkingDir\MSC Fellowship\Images\Field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615" y="136426"/>
            <a:ext cx="4186850" cy="265932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4"/>
          <p:cNvSpPr txBox="1">
            <a:spLocks/>
          </p:cNvSpPr>
          <p:nvPr/>
        </p:nvSpPr>
        <p:spPr>
          <a:xfrm>
            <a:off x="0" y="0"/>
            <a:ext cx="8229600" cy="58477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None/>
            </a:pPr>
            <a:r>
              <a:rPr lang="en-US" dirty="0"/>
              <a:t>Micro Helix at X-band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63480" y="3007871"/>
            <a:ext cx="46805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179388">
              <a:buClr>
                <a:schemeClr val="tx2">
                  <a:lumMod val="75000"/>
                </a:schemeClr>
              </a:buClr>
              <a:buFont typeface="Arial"/>
              <a:buChar char="•"/>
              <a:tabLst>
                <a:tab pos="269875" algn="l"/>
                <a:tab pos="449263" algn="l"/>
              </a:tabLst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Higher </a:t>
            </a:r>
            <a:r>
              <a:rPr lang="en-US" sz="2000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concentration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of B</a:t>
            </a:r>
            <a:r>
              <a:rPr lang="en-US" sz="20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9875" indent="-179388">
              <a:buClr>
                <a:schemeClr val="tx2">
                  <a:lumMod val="75000"/>
                </a:schemeClr>
              </a:buClr>
              <a:buFont typeface="Arial"/>
              <a:buChar char="•"/>
              <a:tabLst>
                <a:tab pos="269875" algn="l"/>
                <a:tab pos="449263" algn="l"/>
              </a:tabLst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Higher</a:t>
            </a:r>
            <a:r>
              <a:rPr lang="en-US" sz="2000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Q-value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(surface vs. volume)</a:t>
            </a:r>
          </a:p>
          <a:p>
            <a:pPr marL="269875" lvl="1" indent="-179388">
              <a:buClr>
                <a:schemeClr val="tx2">
                  <a:lumMod val="75000"/>
                </a:schemeClr>
              </a:buClr>
              <a:buFont typeface="Arial"/>
              <a:buChar char="•"/>
              <a:tabLst>
                <a:tab pos="269875" algn="l"/>
                <a:tab pos="449263" algn="l"/>
              </a:tabLst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More </a:t>
            </a:r>
            <a:r>
              <a:rPr lang="en-US" sz="2000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homogeneous field</a:t>
            </a:r>
          </a:p>
          <a:p>
            <a:pPr marL="538163" lvl="2" indent="-180975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tabLst>
                <a:tab pos="269875" algn="l"/>
                <a:tab pos="449263" algn="l"/>
              </a:tabLst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Easier placement of small samples</a:t>
            </a:r>
          </a:p>
        </p:txBody>
      </p:sp>
      <p:sp>
        <p:nvSpPr>
          <p:cNvPr id="2" name="Rectangle 1"/>
          <p:cNvSpPr/>
          <p:nvPr/>
        </p:nvSpPr>
        <p:spPr>
          <a:xfrm>
            <a:off x="5609456" y="1383928"/>
            <a:ext cx="144016" cy="216024"/>
          </a:xfrm>
          <a:prstGeom prst="rect">
            <a:avLst/>
          </a:prstGeom>
          <a:noFill/>
          <a:ln w="28575" cmpd="sng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841704" y="1383928"/>
            <a:ext cx="144016" cy="216024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95959"/>
              </a:solidFill>
            </a:endParaRPr>
          </a:p>
        </p:txBody>
      </p:sp>
      <p:pic>
        <p:nvPicPr>
          <p:cNvPr id="10" name="Picture 2" descr="E:\Dropbox\_WorkingDir\MSC Fellowship\Images\Fields (2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20" y="479326"/>
            <a:ext cx="3360620" cy="407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60508" y="4146371"/>
            <a:ext cx="3840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1.2 mm Tall (0.15 mm wire)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5-6 windings 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9.7 GHz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44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0051"/>
            <a:ext cx="4673600" cy="1652954"/>
          </a:xfrm>
          <a:prstGeom prst="rect">
            <a:avLst/>
          </a:prstGeom>
        </p:spPr>
      </p:pic>
      <p:sp>
        <p:nvSpPr>
          <p:cNvPr id="7" name="Title 4"/>
          <p:cNvSpPr txBox="1">
            <a:spLocks/>
          </p:cNvSpPr>
          <p:nvPr/>
        </p:nvSpPr>
        <p:spPr>
          <a:xfrm>
            <a:off x="0" y="0"/>
            <a:ext cx="8229600" cy="58477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None/>
            </a:pPr>
            <a:r>
              <a:rPr lang="en-US" dirty="0" smtClean="0"/>
              <a:t>Micro-Coils in NMR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100" y="2047875"/>
            <a:ext cx="5943600" cy="2209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40300" y="733430"/>
            <a:ext cx="3594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Size &lt; 0.5 mm inner diameter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Parallel Plate Capacitance to resonate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4707" y="2609850"/>
            <a:ext cx="1660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Q-value &lt; 30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267079"/>
            <a:ext cx="3315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Good Sensitivity enhancement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 realized for limited samples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r="16947"/>
          <a:stretch/>
        </p:blipFill>
        <p:spPr>
          <a:xfrm>
            <a:off x="512285" y="3896175"/>
            <a:ext cx="2278320" cy="5603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95507" y="4307003"/>
            <a:ext cx="6955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K. Yamauchi, J.W.G. Janssen</a:t>
            </a:r>
            <a:r>
              <a:rPr lang="en-US" sz="800" dirty="0" smtClean="0"/>
              <a:t>, </a:t>
            </a:r>
            <a:r>
              <a:rPr lang="en-US" sz="800" dirty="0"/>
              <a:t>A.P.M. </a:t>
            </a:r>
            <a:r>
              <a:rPr lang="en-US" sz="800" dirty="0" err="1" smtClean="0"/>
              <a:t>Kentgens</a:t>
            </a:r>
            <a:r>
              <a:rPr lang="en-US" sz="800" dirty="0" smtClean="0"/>
              <a:t>, </a:t>
            </a:r>
            <a:r>
              <a:rPr lang="en-US" sz="800" dirty="0"/>
              <a:t>Implementing solenoid </a:t>
            </a:r>
            <a:r>
              <a:rPr lang="en-US" sz="800" dirty="0" err="1"/>
              <a:t>microcoils</a:t>
            </a:r>
            <a:r>
              <a:rPr lang="en-US" sz="800" dirty="0"/>
              <a:t> for wide-line solid-state </a:t>
            </a:r>
            <a:r>
              <a:rPr lang="en-US" sz="800" dirty="0" smtClean="0"/>
              <a:t>NMR, J. </a:t>
            </a:r>
            <a:r>
              <a:rPr lang="en-US" sz="800" dirty="0" err="1" smtClean="0"/>
              <a:t>Magn</a:t>
            </a:r>
            <a:r>
              <a:rPr lang="en-US" sz="800" dirty="0" smtClean="0"/>
              <a:t>. </a:t>
            </a:r>
            <a:r>
              <a:rPr lang="en-US" sz="800" dirty="0" err="1" smtClean="0"/>
              <a:t>Reson</a:t>
            </a:r>
            <a:r>
              <a:rPr lang="en-US" sz="800" dirty="0" smtClean="0"/>
              <a:t>. 167 (2004)</a:t>
            </a:r>
          </a:p>
          <a:p>
            <a:r>
              <a:rPr lang="en-US" sz="800" dirty="0"/>
              <a:t>Hans Janssen, Andreas </a:t>
            </a:r>
            <a:r>
              <a:rPr lang="en-US" sz="800" dirty="0" err="1"/>
              <a:t>Brinkmann</a:t>
            </a:r>
            <a:r>
              <a:rPr lang="en-US" sz="800" dirty="0"/>
              <a:t>, Ernst R. H. van Eck, P. Jan M. van </a:t>
            </a:r>
            <a:r>
              <a:rPr lang="en-US" sz="800" dirty="0" err="1"/>
              <a:t>Bentum</a:t>
            </a:r>
            <a:r>
              <a:rPr lang="en-US" sz="800" dirty="0"/>
              <a:t>, </a:t>
            </a:r>
            <a:r>
              <a:rPr lang="en-US" sz="800" dirty="0" smtClean="0"/>
              <a:t>Arno </a:t>
            </a:r>
            <a:r>
              <a:rPr lang="en-US" sz="800" dirty="0"/>
              <a:t>P. M. </a:t>
            </a:r>
            <a:r>
              <a:rPr lang="en-US" sz="800" dirty="0" err="1" smtClean="0"/>
              <a:t>Kentgens</a:t>
            </a:r>
            <a:r>
              <a:rPr lang="en-US" sz="800" dirty="0" smtClean="0"/>
              <a:t>, </a:t>
            </a:r>
            <a:r>
              <a:rPr lang="en-US" sz="800" dirty="0" err="1"/>
              <a:t>Microcoil</a:t>
            </a:r>
            <a:r>
              <a:rPr lang="en-US" sz="800" dirty="0"/>
              <a:t> High-Resolution Magic </a:t>
            </a:r>
            <a:endParaRPr lang="en-US" sz="800" dirty="0" smtClean="0"/>
          </a:p>
          <a:p>
            <a:r>
              <a:rPr lang="en-US" sz="800" dirty="0" smtClean="0"/>
              <a:t>Angle </a:t>
            </a:r>
            <a:r>
              <a:rPr lang="en-US" sz="800" dirty="0"/>
              <a:t>Spinning NMR </a:t>
            </a:r>
            <a:r>
              <a:rPr lang="en-US" sz="800" dirty="0" smtClean="0"/>
              <a:t>Spectroscopy, JACS, 128, 2006</a:t>
            </a:r>
          </a:p>
        </p:txBody>
      </p:sp>
    </p:spTree>
    <p:extLst>
      <p:ext uri="{BB962C8B-B14F-4D97-AF65-F5344CB8AC3E}">
        <p14:creationId xmlns:p14="http://schemas.microsoft.com/office/powerpoint/2010/main" val="3616208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/>
          <p:cNvSpPr txBox="1">
            <a:spLocks/>
          </p:cNvSpPr>
          <p:nvPr/>
        </p:nvSpPr>
        <p:spPr>
          <a:xfrm>
            <a:off x="0" y="0"/>
            <a:ext cx="8229600" cy="58477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None/>
            </a:pPr>
            <a:r>
              <a:rPr lang="en-US" dirty="0"/>
              <a:t>Micro-Helix Preliminary Results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348057"/>
              </p:ext>
            </p:extLst>
          </p:nvPr>
        </p:nvGraphicFramePr>
        <p:xfrm>
          <a:off x="5080245" y="531333"/>
          <a:ext cx="4029549" cy="17350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4544"/>
                <a:gridCol w="783825"/>
                <a:gridCol w="899271"/>
                <a:gridCol w="921909"/>
              </a:tblGrid>
              <a:tr h="33083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Simulation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MD5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 </a:t>
                      </a:r>
                      <a:r>
                        <a:rPr lang="el-GR" sz="11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ε</a:t>
                      </a: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=10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PMR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0.5 mm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Helix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 mm</a:t>
                      </a:r>
                    </a:p>
                  </a:txBody>
                  <a:tcPr marL="68580" marR="68580" marT="0" marB="0"/>
                </a:tc>
              </a:tr>
              <a:tr h="18208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Freq. </a:t>
                      </a:r>
                      <a:r>
                        <a:rPr lang="en-US" sz="11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[GHz]</a:t>
                      </a:r>
                      <a:endParaRPr lang="en-US" sz="1100" b="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9.67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9.58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9.41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18208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</a:t>
                      </a:r>
                      <a:r>
                        <a:rPr lang="en-US" sz="1100" b="1" i="0" kern="1200" baseline="-25000" dirty="0" smtClean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-value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15000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186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360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18208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Norm.</a:t>
                      </a:r>
                      <a:r>
                        <a:rPr lang="en-US" sz="1100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 </a:t>
                      </a:r>
                      <a:endParaRPr lang="en-US" sz="1100" b="0" baseline="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2.09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9.5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3083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sz="1100" baseline="-250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</a:t>
                      </a:r>
                      <a:r>
                        <a:rPr lang="en-US" sz="1100" baseline="-25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[</a:t>
                      </a:r>
                      <a:r>
                        <a:rPr lang="en-US" sz="1100" b="0" dirty="0" err="1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mT</a:t>
                      </a:r>
                      <a:r>
                        <a:rPr lang="en-US" sz="1100" b="0" dirty="0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/W</a:t>
                      </a:r>
                      <a:r>
                        <a:rPr lang="en-US" sz="1100" b="0" baseline="30000" dirty="0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1/2</a:t>
                      </a:r>
                      <a:r>
                        <a:rPr lang="en-US" sz="1100" b="0" baseline="0" dirty="0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]</a:t>
                      </a:r>
                      <a:endParaRPr lang="en-US" sz="1100" b="0" baseline="300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0.65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3.7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3.5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3083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sz="1100" baseline="-25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</a:t>
                      </a:r>
                      <a:endParaRPr lang="en-US" sz="1100" dirty="0" smtClean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[</a:t>
                      </a:r>
                      <a:r>
                        <a:rPr lang="en-US" sz="1100" b="0" dirty="0" err="1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mT</a:t>
                      </a:r>
                      <a:r>
                        <a:rPr lang="en-US" sz="1100" b="0" dirty="0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/W</a:t>
                      </a:r>
                      <a:r>
                        <a:rPr lang="en-US" sz="1100" b="0" baseline="30000" dirty="0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1/2</a:t>
                      </a:r>
                      <a:r>
                        <a:rPr lang="en-US" sz="1100" b="0" baseline="0" dirty="0" smtClean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]</a:t>
                      </a:r>
                      <a:endParaRPr lang="en-US" sz="1100" b="0" baseline="30000" dirty="0" smtClean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0.65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2.2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6489451" y="161538"/>
            <a:ext cx="1211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Simulated</a:t>
            </a:r>
            <a:endParaRPr lang="en-US" dirty="0">
              <a:solidFill>
                <a:srgbClr val="A3BF3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 descr="C:\Users\sidabras\Desktop\MicroHelixHold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02" y="585118"/>
            <a:ext cx="3594798" cy="263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244433" y="2209800"/>
            <a:ext cx="8707277" cy="2540000"/>
            <a:chOff x="244433" y="2209800"/>
            <a:chExt cx="8707277" cy="2540000"/>
          </a:xfrm>
        </p:grpSpPr>
        <p:sp>
          <p:nvSpPr>
            <p:cNvPr id="14" name="TextBox 13"/>
            <p:cNvSpPr txBox="1"/>
            <p:nvPr/>
          </p:nvSpPr>
          <p:spPr>
            <a:xfrm>
              <a:off x="244433" y="3189622"/>
              <a:ext cx="35157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A3BF3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Measured</a:t>
              </a:r>
            </a:p>
            <a:p>
              <a:pPr algn="ctr"/>
              <a:r>
                <a:rPr lang="en-US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LiPC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Crystal 0.3 x 0.2 x 0.2 mm</a:t>
              </a:r>
              <a:r>
                <a:rPr lang="en-US" baseline="30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374783" y="3752671"/>
              <a:ext cx="206691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MD5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: 1</a:t>
              </a:r>
            </a:p>
            <a:p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PMR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: 2.2</a:t>
              </a:r>
            </a:p>
            <a:p>
              <a:r>
                <a:rPr lang="en-US" b="1" dirty="0" smtClean="0">
                  <a:solidFill>
                    <a:srgbClr val="A3BF3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Micro-Helix</a:t>
              </a:r>
              <a:r>
                <a:rPr lang="en-US" dirty="0" smtClean="0">
                  <a:solidFill>
                    <a:srgbClr val="A3BF3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10.2</a:t>
              </a:r>
            </a:p>
          </p:txBody>
        </p:sp>
        <p:pic>
          <p:nvPicPr>
            <p:cNvPr id="12" name="Picture 11" descr="pwrsat points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000" y="2209800"/>
              <a:ext cx="3744710" cy="25400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625600" y="61595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54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0" y="0"/>
            <a:ext cx="8229600" cy="58477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None/>
            </a:pPr>
            <a:r>
              <a:rPr lang="en-US" dirty="0" smtClean="0"/>
              <a:t>Micro-Helix Preliminary Results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075" y="401440"/>
            <a:ext cx="4641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Experimental Results: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Tyrosine (Y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*) Radical in Photosystem II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Experiment performed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120 K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0.3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 10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12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spins/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58637" y="1198993"/>
            <a:ext cx="22973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Crystal </a:t>
            </a:r>
            <a:endParaRPr lang="en-US" dirty="0" smtClean="0">
              <a:solidFill>
                <a:srgbClr val="A3BF3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0.3 </a:t>
            </a:r>
            <a:r>
              <a:rPr lang="en-US" dirty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 0.3 x 0.25 mm</a:t>
            </a:r>
            <a:r>
              <a:rPr lang="en-US" baseline="30000" dirty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endParaRPr lang="en-US" dirty="0">
              <a:solidFill>
                <a:srgbClr val="A3BF3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25700" y="3667552"/>
            <a:ext cx="13773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Empty Resonator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502905" y="549710"/>
            <a:ext cx="4641095" cy="4200598"/>
            <a:chOff x="4502905" y="549710"/>
            <a:chExt cx="4641095" cy="4200598"/>
          </a:xfrm>
        </p:grpSpPr>
        <p:sp>
          <p:nvSpPr>
            <p:cNvPr id="11" name="TextBox 10"/>
            <p:cNvSpPr txBox="1"/>
            <p:nvPr/>
          </p:nvSpPr>
          <p:spPr>
            <a:xfrm>
              <a:off x="5485879" y="549710"/>
              <a:ext cx="30262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Experimental Results:</a:t>
              </a:r>
            </a:p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Mn</a:t>
              </a:r>
              <a:r>
                <a:rPr lang="en-US" baseline="30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2+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signal</a:t>
              </a:r>
            </a:p>
          </p:txBody>
        </p:sp>
        <p:pic>
          <p:nvPicPr>
            <p:cNvPr id="12" name="Picture 11" descr="MD5-PSII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2905" y="1130300"/>
              <a:ext cx="4641095" cy="3620008"/>
            </a:xfrm>
            <a:prstGeom prst="rect">
              <a:avLst/>
            </a:prstGeom>
          </p:spPr>
        </p:pic>
      </p:grpSp>
      <p:pic>
        <p:nvPicPr>
          <p:cNvPr id="13" name="Picture 12" descr="Helix5-PSII-1000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1333500"/>
            <a:ext cx="2819809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9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"/>
            <a:ext cx="5816600" cy="2032000"/>
          </a:xfrm>
          <a:prstGeom prst="rect">
            <a:avLst/>
          </a:prstGeom>
        </p:spPr>
      </p:pic>
      <p:sp>
        <p:nvSpPr>
          <p:cNvPr id="7" name="Title 4"/>
          <p:cNvSpPr txBox="1">
            <a:spLocks/>
          </p:cNvSpPr>
          <p:nvPr/>
        </p:nvSpPr>
        <p:spPr>
          <a:xfrm>
            <a:off x="0" y="0"/>
            <a:ext cx="8229600" cy="58477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None/>
            </a:pPr>
            <a:r>
              <a:rPr lang="en-US" dirty="0" smtClean="0"/>
              <a:t>Coupling with Large Mutual Inductance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993" y="850900"/>
            <a:ext cx="2633533" cy="698499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75735" y="1447800"/>
            <a:ext cx="8225329" cy="1188484"/>
            <a:chOff x="575733" y="1930397"/>
            <a:chExt cx="8225329" cy="1584646"/>
          </a:xfrm>
        </p:grpSpPr>
        <p:sp>
          <p:nvSpPr>
            <p:cNvPr id="4" name="TextBox 3"/>
            <p:cNvSpPr txBox="1"/>
            <p:nvPr/>
          </p:nvSpPr>
          <p:spPr>
            <a:xfrm>
              <a:off x="575733" y="3022600"/>
              <a:ext cx="822532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69863" indent="-169863">
                <a:buClr>
                  <a:schemeClr val="tx2">
                    <a:lumMod val="75000"/>
                  </a:schemeClr>
                </a:buClr>
                <a:buFont typeface="Arial"/>
                <a:buChar char="•"/>
              </a:pP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Coupling constant </a:t>
              </a:r>
              <a:r>
                <a:rPr lang="en-US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k 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is </a:t>
              </a:r>
              <a:r>
                <a:rPr lang="en-US" dirty="0" smtClean="0">
                  <a:solidFill>
                    <a:srgbClr val="A3BF3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much larger 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than needed for maximum power transfer. 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50567" y="1930397"/>
              <a:ext cx="1248309" cy="901703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575733" y="2576945"/>
            <a:ext cx="8122736" cy="940955"/>
            <a:chOff x="575733" y="3759200"/>
            <a:chExt cx="8122736" cy="974300"/>
          </a:xfrm>
        </p:grpSpPr>
        <p:sp>
          <p:nvSpPr>
            <p:cNvPr id="17" name="TextBox 16"/>
            <p:cNvSpPr txBox="1"/>
            <p:nvPr/>
          </p:nvSpPr>
          <p:spPr>
            <a:xfrm>
              <a:off x="575733" y="3759200"/>
              <a:ext cx="8122736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69863" indent="-169863">
                <a:buClr>
                  <a:schemeClr val="tx2">
                    <a:lumMod val="75000"/>
                  </a:schemeClr>
                </a:buClr>
                <a:buFont typeface="Arial"/>
                <a:buChar char="•"/>
              </a:pP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Instead the coupling constant is optimized for </a:t>
              </a:r>
              <a:r>
                <a:rPr lang="en-US" dirty="0" smtClean="0">
                  <a:solidFill>
                    <a:srgbClr val="A3BF3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maximum impedance transfer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09435" y="4047700"/>
              <a:ext cx="1379963" cy="685800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574199" y="3350491"/>
            <a:ext cx="7058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69863" indent="-169863">
              <a:buClr>
                <a:schemeClr val="tx2">
                  <a:lumMod val="75000"/>
                </a:schemeClr>
              </a:buClr>
              <a:buFont typeface="Arial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primary is then </a:t>
            </a:r>
            <a:r>
              <a:rPr lang="en-US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matched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to the load for typical power transfer.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80351" y="3644034"/>
            <a:ext cx="7576028" cy="1042266"/>
            <a:chOff x="580351" y="4766348"/>
            <a:chExt cx="7576028" cy="138968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62844" y="4766348"/>
              <a:ext cx="4093535" cy="1389688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80351" y="5012267"/>
              <a:ext cx="3298922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69863" indent="-169863">
                <a:buClr>
                  <a:schemeClr val="tx2">
                    <a:lumMod val="75000"/>
                  </a:schemeClr>
                </a:buClr>
                <a:buFont typeface="Arial"/>
                <a:buChar char="•"/>
              </a:pP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Output voltage is </a:t>
              </a:r>
              <a:r>
                <a:rPr lang="en-US" dirty="0" smtClean="0">
                  <a:solidFill>
                    <a:srgbClr val="A3BF3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enhanced 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and noise is </a:t>
              </a:r>
              <a:r>
                <a:rPr lang="en-US" dirty="0" smtClean="0">
                  <a:solidFill>
                    <a:srgbClr val="A3BF3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reduced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448587" y="4508702"/>
            <a:ext cx="66055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" dirty="0" smtClean="0"/>
              <a:t>Sidabras, </a:t>
            </a:r>
            <a:r>
              <a:rPr lang="en-US" sz="800" dirty="0" err="1" smtClean="0"/>
              <a:t>Mett</a:t>
            </a:r>
            <a:r>
              <a:rPr lang="en-US" sz="800" dirty="0" smtClean="0"/>
              <a:t>, Hyde,</a:t>
            </a:r>
            <a:r>
              <a:rPr lang="en-US" sz="800" dirty="0"/>
              <a:t> MRI surface-coil pair with strong inductive </a:t>
            </a:r>
            <a:r>
              <a:rPr lang="en-US" sz="800" dirty="0" smtClean="0"/>
              <a:t>coupling, Rev. Sci. </a:t>
            </a:r>
            <a:r>
              <a:rPr lang="en-US" sz="800" dirty="0" err="1" smtClean="0"/>
              <a:t>Instrum</a:t>
            </a:r>
            <a:r>
              <a:rPr lang="en-US" sz="800" dirty="0" smtClean="0"/>
              <a:t>., 87, 124704, 2016</a:t>
            </a:r>
            <a:endParaRPr lang="en-US" sz="800" dirty="0"/>
          </a:p>
          <a:p>
            <a:pPr lvl="0"/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87507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/>
          <p:cNvSpPr txBox="1">
            <a:spLocks/>
          </p:cNvSpPr>
          <p:nvPr/>
        </p:nvSpPr>
        <p:spPr>
          <a:xfrm>
            <a:off x="0" y="0"/>
            <a:ext cx="8229600" cy="58477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None/>
            </a:pPr>
            <a:r>
              <a:rPr lang="en-US" dirty="0" smtClean="0"/>
              <a:t>Coupling with Large Mutual Inductance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5625212" y="1765300"/>
            <a:ext cx="3300408" cy="2879350"/>
            <a:chOff x="5816600" y="1752600"/>
            <a:chExt cx="3300408" cy="2879350"/>
          </a:xfrm>
        </p:grpSpPr>
        <p:pic>
          <p:nvPicPr>
            <p:cNvPr id="20" name="Picture 19" descr="NewCoupling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6600" y="2832100"/>
              <a:ext cx="3225800" cy="179985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5867400" y="1752600"/>
              <a:ext cx="324960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 Coupling PC Board:</a:t>
              </a:r>
              <a:endParaRPr lang="en-US" dirty="0" smtClean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dirty="0" smtClean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Loop Resonant at 17 GHz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 smtClean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Planar loop reduces E-field</a:t>
              </a:r>
            </a:p>
            <a:p>
              <a:pPr marL="285750" indent="-285750">
                <a:buFont typeface="Arial"/>
                <a:buChar char="•"/>
                <a:tabLst>
                  <a:tab pos="863600" algn="l"/>
                </a:tabLst>
              </a:pPr>
              <a:r>
                <a:rPr lang="en-US" dirty="0" smtClean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Coupling implemented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228600" y="736600"/>
            <a:ext cx="4699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Current Coupling Scheme: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Grounded loop has a </a:t>
            </a:r>
            <a:r>
              <a:rPr lang="en-US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 high self-resonance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(~30 GHz)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Currently coupling the </a:t>
            </a:r>
            <a:r>
              <a:rPr lang="en-US" dirty="0" smtClean="0">
                <a:solidFill>
                  <a:srgbClr val="9BBB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anti-parallel mode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Significant capacitance lowers modes and mutual inductance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Parallel mode is </a:t>
            </a:r>
            <a:r>
              <a:rPr lang="en-US" dirty="0" smtClean="0">
                <a:solidFill>
                  <a:srgbClr val="9BBB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measured </a:t>
            </a:r>
            <a:r>
              <a:rPr lang="en-US" dirty="0" smtClean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~2 GHz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paralle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730500"/>
            <a:ext cx="4498848" cy="18013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07100" y="698500"/>
            <a:ext cx="246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~1.7x coupling enhancement</a:t>
            </a:r>
          </a:p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(17x total over MD5)</a:t>
            </a:r>
          </a:p>
        </p:txBody>
      </p:sp>
    </p:spTree>
    <p:extLst>
      <p:ext uri="{BB962C8B-B14F-4D97-AF65-F5344CB8AC3E}">
        <p14:creationId xmlns:p14="http://schemas.microsoft.com/office/powerpoint/2010/main" val="404547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E:\Dropbox\Websites\MSC-Act-EPR.org\act-epr.org\deploy\media\img\csm_mpi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003" y="2138371"/>
            <a:ext cx="2970001" cy="58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717550" y="2354144"/>
            <a:ext cx="1846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itle 4"/>
          <p:cNvSpPr txBox="1">
            <a:spLocks/>
          </p:cNvSpPr>
          <p:nvPr/>
        </p:nvSpPr>
        <p:spPr>
          <a:xfrm>
            <a:off x="0" y="0"/>
            <a:ext cx="8229600" cy="58477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None/>
            </a:pPr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46687" y="564315"/>
            <a:ext cx="71481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Sample handling,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including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goniometer</a:t>
            </a:r>
          </a:p>
          <a:p>
            <a:pPr marL="285750" indent="-285750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Repeatable Micro-Helix </a:t>
            </a:r>
            <a:r>
              <a:rPr lang="en-US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fabrication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manufacturing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techniques</a:t>
            </a:r>
          </a:p>
          <a:p>
            <a:pPr marL="285750" indent="-285750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Test Helix below 50 K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44500" y="1361730"/>
            <a:ext cx="8229600" cy="857250"/>
          </a:xfrm>
        </p:spPr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69313" y="2613848"/>
            <a:ext cx="2492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Prof. Dieter Suter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58726" y="2561913"/>
            <a:ext cx="3011497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Dr. Nick Cox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Dr. Hideaki Ogata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Dr. Anton Savitsky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Dr. Edward Reijerse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Prof. Wolfgang Lubitz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7" y="3451698"/>
            <a:ext cx="46470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Marie </a:t>
            </a:r>
            <a:r>
              <a:rPr lang="en-US" sz="1600" dirty="0" err="1" smtClean="0"/>
              <a:t>Skłodowska</a:t>
            </a:r>
            <a:r>
              <a:rPr lang="en-US" sz="1600" dirty="0" smtClean="0"/>
              <a:t>-Curie Individual Fellowship</a:t>
            </a:r>
            <a:endParaRPr lang="en-US" sz="1600" dirty="0"/>
          </a:p>
        </p:txBody>
      </p:sp>
      <p:pic>
        <p:nvPicPr>
          <p:cNvPr id="20" name="Picture 2" descr="http://www.tu-dortmund.de/Medienpool/Seitenbilder/logo_tu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696" y="2216673"/>
            <a:ext cx="2671764" cy="42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7" descr="E:\Dropbox\Websites\MSC-Act-EPR.org\old\Horizon2020_blac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845" y="3966494"/>
            <a:ext cx="400125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/>
          <p:cNvGrpSpPr/>
          <p:nvPr/>
        </p:nvGrpSpPr>
        <p:grpSpPr>
          <a:xfrm>
            <a:off x="244818" y="3792021"/>
            <a:ext cx="2943420" cy="916546"/>
            <a:chOff x="102429" y="5246733"/>
            <a:chExt cx="2943420" cy="916546"/>
          </a:xfrm>
        </p:grpSpPr>
        <p:pic>
          <p:nvPicPr>
            <p:cNvPr id="24" name="Picture 23" descr="E:\Dropbox\Websites\MSC-Act-EPR.org\act-epr.org\deploy\media\img\ActEPRLogo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429" y="5246733"/>
              <a:ext cx="2861247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862238" y="5793947"/>
              <a:ext cx="21836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http://act-epr.org</a:t>
              </a:r>
              <a:endParaRPr lang="en-US" dirty="0"/>
            </a:p>
          </p:txBody>
        </p:sp>
      </p:grpSp>
      <p:pic>
        <p:nvPicPr>
          <p:cNvPr id="26" name="Picture 25" descr="Max-Planck-Gesellschaft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854" y="3407092"/>
            <a:ext cx="1545146" cy="12546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05700" y="5791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587500" y="284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96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6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873" y="1276502"/>
            <a:ext cx="2350728" cy="3435197"/>
          </a:xfrm>
          <a:prstGeom prst="rect">
            <a:avLst/>
          </a:prstGeom>
        </p:spPr>
      </p:pic>
      <p:sp>
        <p:nvSpPr>
          <p:cNvPr id="7" name="Title 4"/>
          <p:cNvSpPr txBox="1">
            <a:spLocks/>
          </p:cNvSpPr>
          <p:nvPr/>
        </p:nvSpPr>
        <p:spPr>
          <a:xfrm>
            <a:off x="0" y="0"/>
            <a:ext cx="8229600" cy="1077218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None/>
            </a:pPr>
            <a:r>
              <a:rPr lang="en-US" dirty="0" smtClean="0"/>
              <a:t>Coupling with Large Mutual Inductance At 400 MHz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28800" y="939800"/>
            <a:ext cx="5457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Theoretical Enhancement of </a:t>
            </a:r>
            <a:r>
              <a:rPr lang="en-US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(spiral) * 3 (coupling)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1473200"/>
            <a:ext cx="2600062" cy="1854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400" y="1386148"/>
            <a:ext cx="3606800" cy="323665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168400" y="3352800"/>
            <a:ext cx="890125" cy="369332"/>
            <a:chOff x="1231900" y="3568700"/>
            <a:chExt cx="890125" cy="369332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384300" y="3594100"/>
              <a:ext cx="5969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231900" y="3568700"/>
              <a:ext cx="890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13 mm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1060987" y="4508702"/>
            <a:ext cx="66055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" dirty="0" smtClean="0"/>
              <a:t>Sidabras, </a:t>
            </a:r>
            <a:r>
              <a:rPr lang="en-US" sz="800" dirty="0" err="1" smtClean="0"/>
              <a:t>Mett</a:t>
            </a:r>
            <a:r>
              <a:rPr lang="en-US" sz="800" dirty="0" smtClean="0"/>
              <a:t>, Hyde,</a:t>
            </a:r>
            <a:r>
              <a:rPr lang="en-US" sz="800" dirty="0"/>
              <a:t> MRI surface-coil pair with strong inductive </a:t>
            </a:r>
            <a:r>
              <a:rPr lang="en-US" sz="800" dirty="0" smtClean="0"/>
              <a:t>coupling, Rev. Sci. </a:t>
            </a:r>
            <a:r>
              <a:rPr lang="en-US" sz="800" dirty="0" err="1" smtClean="0"/>
              <a:t>Instrum</a:t>
            </a:r>
            <a:r>
              <a:rPr lang="en-US" sz="800" dirty="0" smtClean="0"/>
              <a:t>., 87, 124704, 2016</a:t>
            </a:r>
            <a:endParaRPr lang="en-US" sz="800" dirty="0"/>
          </a:p>
          <a:p>
            <a:pPr lvl="0"/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45250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 txBox="1">
            <a:spLocks/>
          </p:cNvSpPr>
          <p:nvPr/>
        </p:nvSpPr>
        <p:spPr>
          <a:xfrm>
            <a:off x="0" y="0"/>
            <a:ext cx="8229600" cy="58477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Font typeface="Garamond" pitchFamily="18"/>
              <a:buNone/>
            </a:pPr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3634" y="507206"/>
            <a:ext cx="43553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Extremely Sample Limited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04926" y="975926"/>
            <a:ext cx="317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Nano-liter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volumes at X-band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76967" y="1355728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>
              <a:buClr>
                <a:schemeClr val="tx2">
                  <a:lumMod val="75000"/>
                </a:schemeClr>
              </a:buClr>
              <a:buFont typeface="Arial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Materials Research</a:t>
            </a:r>
          </a:p>
          <a:p>
            <a:pPr marL="169863" indent="-169863">
              <a:buClr>
                <a:schemeClr val="tx2">
                  <a:lumMod val="75000"/>
                </a:schemeClr>
              </a:buClr>
              <a:buFont typeface="Arial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Samples of Limited Availability</a:t>
            </a:r>
          </a:p>
          <a:p>
            <a:pPr marL="169863" indent="-169863">
              <a:buClr>
                <a:schemeClr val="tx2">
                  <a:lumMod val="75000"/>
                </a:schemeClr>
              </a:buClr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Systems on a Chip/Micro-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fluidics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9863" indent="-169863">
              <a:buClr>
                <a:schemeClr val="tx2">
                  <a:lumMod val="75000"/>
                </a:schemeClr>
              </a:buClr>
              <a:buFont typeface="Arial"/>
              <a:buChar char="•"/>
            </a:pPr>
            <a:r>
              <a:rPr lang="en-US" dirty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Protein Single Crystals</a:t>
            </a:r>
            <a:endParaRPr lang="en-US" dirty="0" smtClean="0">
              <a:solidFill>
                <a:srgbClr val="A3BF3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53627" y="2003454"/>
            <a:ext cx="7978476" cy="2653732"/>
            <a:chOff x="653627" y="2003454"/>
            <a:chExt cx="7978476" cy="2653732"/>
          </a:xfrm>
        </p:grpSpPr>
        <p:sp>
          <p:nvSpPr>
            <p:cNvPr id="10" name="TextBox 9"/>
            <p:cNvSpPr txBox="1"/>
            <p:nvPr/>
          </p:nvSpPr>
          <p:spPr>
            <a:xfrm>
              <a:off x="6037335" y="2003454"/>
              <a:ext cx="1647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tx1">
                      <a:lumMod val="50000"/>
                    </a:schemeClr>
                  </a:solidFill>
                  <a:latin typeface="Arial"/>
                  <a:cs typeface="Arial"/>
                </a:rPr>
                <a:t>Hydrogenase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53627" y="3534451"/>
              <a:ext cx="35464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Understanding the mechanism of biological hydrogen conversion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57356" y="3129825"/>
              <a:ext cx="21711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2H</a:t>
              </a:r>
              <a:r>
                <a:rPr lang="en-US" sz="2400" baseline="30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r>
                <a:rPr lang="en-US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+ 2e</a:t>
              </a:r>
              <a:r>
                <a:rPr lang="en-US" sz="2400" baseline="30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r>
                <a:rPr lang="en-US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dirty="0"/>
                <a:t>⇌</a:t>
              </a:r>
              <a:r>
                <a:rPr lang="en-US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H</a:t>
              </a:r>
              <a:r>
                <a:rPr lang="en-US" sz="2400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5373" y="2388398"/>
              <a:ext cx="3466730" cy="22687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978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r="51092"/>
          <a:stretch/>
        </p:blipFill>
        <p:spPr>
          <a:xfrm>
            <a:off x="0" y="707981"/>
            <a:ext cx="2273300" cy="36621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13126" y="4312503"/>
            <a:ext cx="3230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/>
              <a:t>Lubitz</a:t>
            </a:r>
            <a:r>
              <a:rPr lang="en-US" sz="800" dirty="0" smtClean="0"/>
              <a:t>,</a:t>
            </a:r>
            <a:r>
              <a:rPr lang="en-US" sz="800" dirty="0"/>
              <a:t> </a:t>
            </a:r>
            <a:r>
              <a:rPr lang="en-US" sz="800" dirty="0" smtClean="0"/>
              <a:t>Ogata, </a:t>
            </a:r>
            <a:r>
              <a:rPr lang="en-US" sz="800" dirty="0" err="1" smtClean="0"/>
              <a:t>Rüdiger</a:t>
            </a:r>
            <a:r>
              <a:rPr lang="en-US" sz="800" dirty="0"/>
              <a:t>, </a:t>
            </a:r>
            <a:r>
              <a:rPr lang="en-US" sz="800" dirty="0" err="1" smtClean="0"/>
              <a:t>Reijerse</a:t>
            </a:r>
            <a:r>
              <a:rPr lang="en-US" sz="800" dirty="0" smtClean="0"/>
              <a:t>, Chem. Rev., 114, 2014</a:t>
            </a:r>
          </a:p>
          <a:p>
            <a:r>
              <a:rPr lang="en-US" sz="800" dirty="0" smtClean="0"/>
              <a:t>Foerster, Stein, Brecht, Ogata, Higuchi, Lubitz, JACS, 125, 2003</a:t>
            </a:r>
          </a:p>
          <a:p>
            <a:endParaRPr lang="en-US" sz="800" dirty="0"/>
          </a:p>
          <a:p>
            <a:endParaRPr lang="en-US" sz="800" dirty="0"/>
          </a:p>
          <a:p>
            <a:endParaRPr lang="en-US" sz="800" dirty="0"/>
          </a:p>
          <a:p>
            <a:endParaRPr lang="en-US" sz="800" dirty="0"/>
          </a:p>
        </p:txBody>
      </p:sp>
      <p:sp>
        <p:nvSpPr>
          <p:cNvPr id="8" name="Title 4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8229600" cy="584776"/>
          </a:xfrm>
        </p:spPr>
        <p:txBody>
          <a:bodyPr wrap="square" lIns="91440" tIns="45720" rIns="91440" bIns="4572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</a:defPPr>
            <a:lvl1pPr lvl="0">
              <a:buClr>
                <a:srgbClr val="006633"/>
              </a:buClr>
              <a:buSzPct val="100000"/>
              <a:buFont typeface="Garamond" pitchFamily="18"/>
              <a:buChar char="•"/>
            </a:lvl1pPr>
          </a:lstStyle>
          <a:p>
            <a:pPr algn="l">
              <a:buNone/>
            </a:pPr>
            <a:r>
              <a:rPr lang="en-US" dirty="0" smtClean="0"/>
              <a:t>Why </a:t>
            </a:r>
            <a:r>
              <a:rPr lang="en-US" dirty="0"/>
              <a:t>Single Protein Crystals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0083" y="4225962"/>
            <a:ext cx="19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50-1000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nanoliter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38649" y="3827808"/>
            <a:ext cx="10328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Active Site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30494" y="606632"/>
            <a:ext cx="35004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Clr>
                <a:schemeClr val="tx2">
                  <a:lumMod val="75000"/>
                </a:schemeClr>
              </a:buClr>
            </a:pPr>
            <a:r>
              <a:rPr lang="en-US" sz="1500" u="sng" dirty="0" smtClean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EPR with Single Crystals:</a:t>
            </a:r>
          </a:p>
          <a:p>
            <a:pPr marL="180975" indent="-180975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dirty="0" smtClean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Hydrogenase catalytic cycle has various redox states and several are </a:t>
            </a:r>
            <a:r>
              <a:rPr lang="en-US" sz="1500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paramagnetic</a:t>
            </a:r>
          </a:p>
          <a:p>
            <a:pPr marL="180975" indent="-180975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0975" indent="-180975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dirty="0" smtClean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Disentangle </a:t>
            </a:r>
            <a:r>
              <a:rPr lang="en-US" sz="1500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 </a:t>
            </a:r>
            <a:r>
              <a:rPr lang="en-US" sz="1500" dirty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500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ependencies </a:t>
            </a:r>
            <a:r>
              <a:rPr lang="en-US" sz="1500" dirty="0" smtClean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g- and A-tensors</a:t>
            </a:r>
          </a:p>
          <a:p>
            <a:pPr marL="180975" indent="-180975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500" dirty="0" smtClean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0975" indent="-180975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dirty="0" smtClean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 insights into molecular interactions at the </a:t>
            </a:r>
            <a:r>
              <a:rPr lang="en-US" sz="1500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 site </a:t>
            </a:r>
            <a:r>
              <a:rPr lang="en-US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by relating to the X-ray Crystal Structure</a:t>
            </a:r>
          </a:p>
          <a:p>
            <a:pPr marL="180975" indent="-180975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500" dirty="0" smtClean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0975" indent="-180975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dirty="0" smtClean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Quantum Chemical Calculations to understand </a:t>
            </a:r>
            <a:r>
              <a:rPr lang="en-US" sz="1500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catalytic mechanism </a:t>
            </a:r>
            <a:r>
              <a:rPr lang="en-US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the full g-tensors axis. EPR data helps </a:t>
            </a:r>
            <a:r>
              <a:rPr lang="en-US" sz="1500" dirty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 the </a:t>
            </a:r>
            <a:r>
              <a:rPr lang="en-US" sz="1500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calculations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895" y="1033942"/>
            <a:ext cx="2744111" cy="295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004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r="51092"/>
          <a:stretch/>
        </p:blipFill>
        <p:spPr>
          <a:xfrm>
            <a:off x="0" y="707981"/>
            <a:ext cx="2273300" cy="36621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13126" y="4312503"/>
            <a:ext cx="3230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/>
              <a:t>Lubitz</a:t>
            </a:r>
            <a:r>
              <a:rPr lang="en-US" sz="800" dirty="0" smtClean="0"/>
              <a:t>,</a:t>
            </a:r>
            <a:r>
              <a:rPr lang="en-US" sz="800" dirty="0"/>
              <a:t> </a:t>
            </a:r>
            <a:r>
              <a:rPr lang="en-US" sz="800" dirty="0" smtClean="0"/>
              <a:t>Ogata, </a:t>
            </a:r>
            <a:r>
              <a:rPr lang="en-US" sz="800" dirty="0" err="1" smtClean="0"/>
              <a:t>Rüdiger</a:t>
            </a:r>
            <a:r>
              <a:rPr lang="en-US" sz="800" dirty="0"/>
              <a:t>, </a:t>
            </a:r>
            <a:r>
              <a:rPr lang="en-US" sz="800" dirty="0" err="1" smtClean="0"/>
              <a:t>Reijerse</a:t>
            </a:r>
            <a:r>
              <a:rPr lang="en-US" sz="800" dirty="0" smtClean="0"/>
              <a:t>, Chem. Rev., 114, 2014</a:t>
            </a:r>
          </a:p>
          <a:p>
            <a:r>
              <a:rPr lang="en-US" sz="800" dirty="0" smtClean="0"/>
              <a:t>Foerster, Stein, Brecht, Ogata, Higuchi, Lubitz, JACS, 125, 2003</a:t>
            </a:r>
          </a:p>
          <a:p>
            <a:endParaRPr lang="en-US" sz="800" dirty="0"/>
          </a:p>
          <a:p>
            <a:endParaRPr lang="en-US" sz="800" dirty="0"/>
          </a:p>
          <a:p>
            <a:endParaRPr lang="en-US" sz="800" dirty="0"/>
          </a:p>
          <a:p>
            <a:endParaRPr lang="en-US" sz="800" dirty="0"/>
          </a:p>
        </p:txBody>
      </p:sp>
      <p:sp>
        <p:nvSpPr>
          <p:cNvPr id="8" name="Title 4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8229600" cy="584776"/>
          </a:xfrm>
        </p:spPr>
        <p:txBody>
          <a:bodyPr wrap="square" lIns="91440" tIns="45720" rIns="91440" bIns="4572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</a:defPPr>
            <a:lvl1pPr lvl="0">
              <a:buClr>
                <a:srgbClr val="006633"/>
              </a:buClr>
              <a:buSzPct val="100000"/>
              <a:buFont typeface="Garamond" pitchFamily="18"/>
              <a:buChar char="•"/>
            </a:lvl1pPr>
          </a:lstStyle>
          <a:p>
            <a:pPr algn="l">
              <a:buNone/>
            </a:pPr>
            <a:r>
              <a:rPr lang="en-US" dirty="0" smtClean="0"/>
              <a:t>Why </a:t>
            </a:r>
            <a:r>
              <a:rPr lang="en-US" dirty="0"/>
              <a:t>Single Protein Crystals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0083" y="4225962"/>
            <a:ext cx="19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50-1000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nanoliter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38649" y="3827808"/>
            <a:ext cx="10328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Active Site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30494" y="606632"/>
            <a:ext cx="35004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Clr>
                <a:schemeClr val="tx2">
                  <a:lumMod val="75000"/>
                </a:schemeClr>
              </a:buClr>
            </a:pPr>
            <a:r>
              <a:rPr lang="en-US" sz="1500" u="sng" dirty="0" smtClean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EPR with Single Crystals:</a:t>
            </a:r>
          </a:p>
          <a:p>
            <a:pPr marL="180975" indent="-180975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dirty="0" smtClean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Hydrogenase catalytic cycle has various redox states and several are </a:t>
            </a:r>
            <a:r>
              <a:rPr lang="en-US" sz="1500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paramagnetic</a:t>
            </a:r>
          </a:p>
          <a:p>
            <a:pPr marL="180975" indent="-180975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0975" indent="-180975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dirty="0" smtClean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Disentangle </a:t>
            </a:r>
            <a:r>
              <a:rPr lang="en-US" sz="1500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 </a:t>
            </a:r>
            <a:r>
              <a:rPr lang="en-US" sz="1500" dirty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500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ependencies </a:t>
            </a:r>
            <a:r>
              <a:rPr lang="en-US" sz="1500" dirty="0" smtClean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g- and A-tensors</a:t>
            </a:r>
          </a:p>
          <a:p>
            <a:pPr marL="180975" indent="-180975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500" dirty="0" smtClean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0975" indent="-180975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dirty="0" smtClean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 insights into molecular interactions at the </a:t>
            </a:r>
            <a:r>
              <a:rPr lang="en-US" sz="1500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 site </a:t>
            </a:r>
            <a:r>
              <a:rPr lang="en-US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by relating to the X-ray Crystal Structure</a:t>
            </a:r>
          </a:p>
          <a:p>
            <a:pPr marL="180975" indent="-180975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500" dirty="0" smtClean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0975" indent="-180975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dirty="0" smtClean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Quantum Chemical Calculations to understand </a:t>
            </a:r>
            <a:r>
              <a:rPr lang="en-US" sz="1500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catalytic mechanism </a:t>
            </a:r>
            <a:r>
              <a:rPr lang="en-US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the full g-tensors axis. EPR data helps </a:t>
            </a:r>
            <a:r>
              <a:rPr lang="en-US" sz="1500" dirty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 the </a:t>
            </a:r>
            <a:r>
              <a:rPr lang="en-US" sz="1500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calculations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55" y="0"/>
            <a:ext cx="2465954" cy="429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921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 txBox="1">
            <a:spLocks/>
          </p:cNvSpPr>
          <p:nvPr/>
        </p:nvSpPr>
        <p:spPr>
          <a:xfrm>
            <a:off x="-1" y="0"/>
            <a:ext cx="8710613" cy="58477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None/>
            </a:pPr>
            <a:r>
              <a:rPr lang="en-US" dirty="0"/>
              <a:t>Single </a:t>
            </a:r>
            <a:r>
              <a:rPr lang="en-US" dirty="0" smtClean="0"/>
              <a:t>Protein Crystal </a:t>
            </a:r>
            <a:r>
              <a:rPr lang="en-US" dirty="0"/>
              <a:t>[</a:t>
            </a:r>
            <a:r>
              <a:rPr lang="en-US" dirty="0" err="1"/>
              <a:t>FeFe</a:t>
            </a:r>
            <a:r>
              <a:rPr lang="en-US" dirty="0"/>
              <a:t>] </a:t>
            </a:r>
            <a:r>
              <a:rPr lang="en-US" dirty="0" smtClean="0"/>
              <a:t>Hydrogenase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74426" y="4534918"/>
            <a:ext cx="4815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/>
              <a:t>Lubitz</a:t>
            </a:r>
            <a:r>
              <a:rPr lang="en-US" sz="800" dirty="0" smtClean="0"/>
              <a:t>,</a:t>
            </a:r>
            <a:r>
              <a:rPr lang="en-US" sz="800" dirty="0"/>
              <a:t> </a:t>
            </a:r>
            <a:r>
              <a:rPr lang="en-US" sz="800" dirty="0" smtClean="0"/>
              <a:t>Ogata, </a:t>
            </a:r>
            <a:r>
              <a:rPr lang="en-US" sz="800" dirty="0" err="1" smtClean="0"/>
              <a:t>Rüdiger</a:t>
            </a:r>
            <a:r>
              <a:rPr lang="en-US" sz="800" dirty="0"/>
              <a:t>, </a:t>
            </a:r>
            <a:r>
              <a:rPr lang="en-US" sz="800" dirty="0" err="1" smtClean="0"/>
              <a:t>Reijerse</a:t>
            </a:r>
            <a:r>
              <a:rPr lang="en-US" sz="800" dirty="0" smtClean="0"/>
              <a:t>, </a:t>
            </a:r>
            <a:r>
              <a:rPr lang="en-US" sz="800" i="1" dirty="0" err="1" smtClean="0"/>
              <a:t>Hydrogenases</a:t>
            </a:r>
            <a:r>
              <a:rPr lang="en-US" sz="800" dirty="0" smtClean="0"/>
              <a:t>, Chem. Rev., 114, 2014</a:t>
            </a:r>
          </a:p>
          <a:p>
            <a:endParaRPr lang="en-US" sz="800" dirty="0"/>
          </a:p>
          <a:p>
            <a:endParaRPr lang="en-US" sz="800" dirty="0"/>
          </a:p>
          <a:p>
            <a:endParaRPr lang="en-US" sz="800" dirty="0"/>
          </a:p>
          <a:p>
            <a:endParaRPr lang="en-US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527719" y="4139550"/>
            <a:ext cx="178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0.5-50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nanoliter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61341" y="525742"/>
            <a:ext cx="4641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To date </a:t>
            </a:r>
            <a:r>
              <a:rPr lang="en-US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single crystal studies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have been performed on [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FeFe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] Hydrogenase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0975" indent="-180975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Using FTIR, EPR, NMR, Raman, and NRVS a convincing </a:t>
            </a:r>
            <a:r>
              <a:rPr lang="en-US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catalytic cycle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has been hypothesized.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0975" indent="-180975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However, it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very difficult to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hypothesize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F-clusters and g-tensors axis, </a:t>
            </a:r>
            <a:r>
              <a:rPr lang="en-US" dirty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protein single crystals </a:t>
            </a:r>
            <a:r>
              <a:rPr lang="en-US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needed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688" y="2565401"/>
            <a:ext cx="2257352" cy="161290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88869" y="700987"/>
            <a:ext cx="2074931" cy="2537514"/>
            <a:chOff x="2039869" y="1141252"/>
            <a:chExt cx="2853864" cy="3285947"/>
          </a:xfrm>
        </p:grpSpPr>
        <p:pic>
          <p:nvPicPr>
            <p:cNvPr id="19" name="Grafik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9869" y="1400373"/>
              <a:ext cx="2853864" cy="3026826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2625564" y="1141252"/>
              <a:ext cx="16824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i="1" dirty="0" smtClean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D. </a:t>
              </a:r>
              <a:r>
                <a:rPr lang="en-US" sz="1100" i="1" dirty="0" err="1" smtClean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desulfuricans</a:t>
              </a:r>
              <a:r>
                <a:rPr lang="en-US" sz="1100" dirty="0" smtClean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100" dirty="0" err="1" smtClean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HydAB</a:t>
              </a:r>
              <a:endParaRPr lang="en-US" sz="1100" dirty="0" smtClean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1" name="Picture 3" descr="E:\Dropbox\_WorkingDir\MSC Fellowship\Images\MicroCrystal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987" y="2840502"/>
            <a:ext cx="3029213" cy="181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29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47785" b="47785"/>
          <a:stretch>
            <a:fillRect/>
          </a:stretch>
        </p:blipFill>
        <p:spPr/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03989" y="681037"/>
            <a:ext cx="5795051" cy="38405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indent="-152400">
              <a:buNone/>
            </a:pPr>
            <a:r>
              <a:rPr lang="en-US" sz="2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Finite-Element Modeling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6700" indent="-152400">
              <a:buClr>
                <a:schemeClr val="tx2">
                  <a:lumMod val="75000"/>
                </a:schemeClr>
              </a:buClr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Ansys HFSS solves the </a:t>
            </a:r>
            <a:r>
              <a:rPr lang="en-US" sz="2000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full-wave Maxwell’s Equations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for a given geometry and boundary condition</a:t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6700" indent="-152400">
              <a:buNone/>
            </a:pPr>
            <a:r>
              <a:rPr lang="en-US" sz="2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Build and Test on the Bench</a:t>
            </a:r>
          </a:p>
          <a:p>
            <a:pPr marL="266700" indent="-152400">
              <a:buClr>
                <a:schemeClr val="tx2">
                  <a:lumMod val="75000"/>
                </a:schemeClr>
              </a:buClr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Characterize the resonators and </a:t>
            </a:r>
            <a:r>
              <a:rPr lang="en-US" sz="2000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compare to simulation</a:t>
            </a:r>
          </a:p>
          <a:p>
            <a:pPr marL="266700" indent="-152400">
              <a:buClr>
                <a:schemeClr val="tx2">
                  <a:lumMod val="75000"/>
                </a:schemeClr>
              </a:buClr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Measure coupling, frequency, and Q-value</a:t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6700" indent="-152400">
              <a:buNone/>
            </a:pPr>
            <a:r>
              <a:rPr lang="en-US" sz="2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Experiments with Standard Samples</a:t>
            </a:r>
            <a:endParaRPr lang="en-US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6700" indent="-152400">
              <a:buClr>
                <a:schemeClr val="tx2">
                  <a:lumMod val="75000"/>
                </a:schemeClr>
              </a:buClr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Further characterize the resonators </a:t>
            </a:r>
            <a:r>
              <a:rPr lang="en-US" sz="2000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EPR</a:t>
            </a:r>
          </a:p>
          <a:p>
            <a:pPr marL="266700" indent="-152400">
              <a:buClr>
                <a:schemeClr val="tx2">
                  <a:lumMod val="75000"/>
                </a:schemeClr>
              </a:buClr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Sample handling (</a:t>
            </a:r>
            <a:r>
              <a:rPr lang="en-US" sz="2000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 important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6700" indent="-15240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4"/>
          <p:cNvSpPr txBox="1">
            <a:spLocks/>
          </p:cNvSpPr>
          <p:nvPr/>
        </p:nvSpPr>
        <p:spPr>
          <a:xfrm>
            <a:off x="0" y="0"/>
            <a:ext cx="8229600" cy="58477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Font typeface="Garamond" pitchFamily="18"/>
              <a:buNone/>
            </a:pPr>
            <a:r>
              <a:rPr lang="en-US" dirty="0" smtClean="0"/>
              <a:t>Resonator Introduction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461296" y="485114"/>
            <a:ext cx="2041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Rectangular TE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102</a:t>
            </a:r>
          </a:p>
        </p:txBody>
      </p:sp>
      <p:grpSp>
        <p:nvGrpSpPr>
          <p:cNvPr id="20" name="Group 19"/>
          <p:cNvGrpSpPr>
            <a:grpSpLocks noChangeAspect="1"/>
          </p:cNvGrpSpPr>
          <p:nvPr/>
        </p:nvGrpSpPr>
        <p:grpSpPr>
          <a:xfrm>
            <a:off x="6168788" y="836645"/>
            <a:ext cx="2619369" cy="1938820"/>
            <a:chOff x="4418232" y="2628057"/>
            <a:chExt cx="3938127" cy="2914946"/>
          </a:xfrm>
        </p:grpSpPr>
        <p:pic>
          <p:nvPicPr>
            <p:cNvPr id="21" name="Picture 8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4418232" y="2628057"/>
              <a:ext cx="3938127" cy="2466503"/>
            </a:xfrm>
            <a:prstGeom prst="rect">
              <a:avLst/>
            </a:prstGeom>
          </p:spPr>
        </p:pic>
        <p:sp>
          <p:nvSpPr>
            <p:cNvPr id="22" name="Text Box 9"/>
            <p:cNvSpPr txBox="1">
              <a:spLocks noChangeArrowheads="1"/>
            </p:cNvSpPr>
            <p:nvPr/>
          </p:nvSpPr>
          <p:spPr bwMode="auto">
            <a:xfrm>
              <a:off x="4418232" y="5057136"/>
              <a:ext cx="3938127" cy="4858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1500" dirty="0"/>
                <a:t>Magnetic </a:t>
              </a:r>
              <a:r>
                <a:rPr lang="en-US" sz="1500" dirty="0" smtClean="0"/>
                <a:t>field magnitude</a:t>
              </a:r>
              <a:endParaRPr lang="en-US" sz="15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350117" y="3041650"/>
              <a:ext cx="91839" cy="1695450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>
            <a:grpSpLocks noChangeAspect="1"/>
          </p:cNvGrpSpPr>
          <p:nvPr/>
        </p:nvGrpSpPr>
        <p:grpSpPr>
          <a:xfrm>
            <a:off x="6121400" y="2741132"/>
            <a:ext cx="2679700" cy="1918226"/>
            <a:chOff x="347232" y="2586595"/>
            <a:chExt cx="4028832" cy="2883984"/>
          </a:xfrm>
        </p:grpSpPr>
        <p:pic>
          <p:nvPicPr>
            <p:cNvPr id="25" name="Picture 2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392386" y="2586595"/>
              <a:ext cx="3926396" cy="2472483"/>
            </a:xfrm>
            <a:prstGeom prst="rect">
              <a:avLst/>
            </a:prstGeom>
          </p:spPr>
        </p:pic>
        <p:sp>
          <p:nvSpPr>
            <p:cNvPr id="26" name="Text Box 7"/>
            <p:cNvSpPr txBox="1">
              <a:spLocks noChangeArrowheads="1"/>
            </p:cNvSpPr>
            <p:nvPr/>
          </p:nvSpPr>
          <p:spPr bwMode="auto">
            <a:xfrm>
              <a:off x="347232" y="4984712"/>
              <a:ext cx="4028832" cy="4858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1500" dirty="0"/>
                <a:t>Electric field </a:t>
              </a:r>
              <a:r>
                <a:rPr lang="en-US" sz="1500" dirty="0" smtClean="0"/>
                <a:t>magnitude</a:t>
              </a:r>
              <a:endParaRPr lang="en-US" sz="15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286117" y="3035300"/>
              <a:ext cx="91839" cy="1695450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198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Larg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231" y="912318"/>
            <a:ext cx="3608811" cy="36088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/>
          <a:srcRect r="34239"/>
          <a:stretch/>
        </p:blipFill>
        <p:spPr>
          <a:xfrm>
            <a:off x="304800" y="1079500"/>
            <a:ext cx="2514600" cy="914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06395" y="4567350"/>
            <a:ext cx="6237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Feher</a:t>
            </a:r>
            <a:r>
              <a:rPr lang="en-US" sz="800" dirty="0"/>
              <a:t>, </a:t>
            </a:r>
            <a:r>
              <a:rPr lang="en-US" sz="800" i="1" dirty="0"/>
              <a:t>Sensitivity Considerations in Microwave Paramagnetic Resonance Absorption Techniques</a:t>
            </a:r>
            <a:r>
              <a:rPr lang="en-US" sz="800" dirty="0"/>
              <a:t>, 36(2). </a:t>
            </a:r>
            <a:r>
              <a:rPr lang="en-US" sz="800" dirty="0" smtClean="0"/>
              <a:t>449,1957</a:t>
            </a:r>
          </a:p>
          <a:p>
            <a:r>
              <a:rPr lang="en-US" sz="800" dirty="0" smtClean="0"/>
              <a:t>Hyde, </a:t>
            </a:r>
            <a:r>
              <a:rPr lang="en-US" sz="800" dirty="0" err="1" smtClean="0"/>
              <a:t>Froncisz</a:t>
            </a:r>
            <a:r>
              <a:rPr lang="en-US" sz="800" dirty="0"/>
              <a:t>,  </a:t>
            </a:r>
            <a:r>
              <a:rPr lang="en-US" sz="800" i="1" dirty="0"/>
              <a:t>Advanced  EPR:  Applications  in  Biology  </a:t>
            </a:r>
            <a:r>
              <a:rPr lang="en-US" sz="800" i="1" dirty="0" smtClean="0"/>
              <a:t>and Biochemistry</a:t>
            </a:r>
            <a:r>
              <a:rPr lang="en-US" sz="800" dirty="0"/>
              <a:t>, Elsevier, 1989, Ch. 7: Loop-gap resonators, </a:t>
            </a:r>
            <a:r>
              <a:rPr lang="en-US" sz="800" dirty="0" smtClean="0"/>
              <a:t>277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6997" y="402017"/>
            <a:ext cx="8279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Based on a critically coupled resonator and reflection bridge configuration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itle 4"/>
          <p:cNvSpPr txBox="1">
            <a:spLocks/>
          </p:cNvSpPr>
          <p:nvPr/>
        </p:nvSpPr>
        <p:spPr>
          <a:xfrm>
            <a:off x="0" y="0"/>
            <a:ext cx="8229600" cy="58477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None/>
            </a:pPr>
            <a:r>
              <a:rPr lang="en-US" dirty="0" smtClean="0"/>
              <a:t>Resonator Characteristics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48221" y="681021"/>
            <a:ext cx="1860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Cylindrical TE</a:t>
            </a:r>
            <a:r>
              <a:rPr lang="en-US" i="0" baseline="-25000" dirty="0" smtClean="0">
                <a:latin typeface="+mj-lt"/>
                <a:cs typeface="Arial" panose="020B0604020202020204" pitchFamily="34" charset="0"/>
              </a:rPr>
              <a:t>011</a:t>
            </a:r>
            <a:endParaRPr lang="en-US" baseline="-25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8773" y="975694"/>
            <a:ext cx="954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Signal: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16820" y="1832504"/>
            <a:ext cx="2473700" cy="1058016"/>
            <a:chOff x="1191520" y="2238904"/>
            <a:chExt cx="2473700" cy="1058016"/>
          </a:xfrm>
        </p:grpSpPr>
        <p:sp>
          <p:nvSpPr>
            <p:cNvPr id="23" name="TextBox 22"/>
            <p:cNvSpPr txBox="1"/>
            <p:nvPr/>
          </p:nvSpPr>
          <p:spPr>
            <a:xfrm>
              <a:off x="1191520" y="2238904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Filling Factor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7800" y="2565400"/>
              <a:ext cx="2217420" cy="731520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2829820" y="1862083"/>
            <a:ext cx="2499386" cy="954777"/>
            <a:chOff x="1191520" y="3487683"/>
            <a:chExt cx="2499386" cy="954777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4300" y="3619500"/>
              <a:ext cx="2306606" cy="82296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191520" y="3487683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Q-value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0" y="2773700"/>
            <a:ext cx="4102858" cy="1795760"/>
            <a:chOff x="0" y="4678700"/>
            <a:chExt cx="4102858" cy="1795760"/>
          </a:xfrm>
        </p:grpSpPr>
        <p:sp>
          <p:nvSpPr>
            <p:cNvPr id="30" name="TextBox 29"/>
            <p:cNvSpPr txBox="1"/>
            <p:nvPr/>
          </p:nvSpPr>
          <p:spPr>
            <a:xfrm>
              <a:off x="338766" y="4678700"/>
              <a:ext cx="2207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Conversion Factor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4965700"/>
              <a:ext cx="3774643" cy="82296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7000" y="5651500"/>
              <a:ext cx="3975858" cy="822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646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34239"/>
          <a:stretch/>
        </p:blipFill>
        <p:spPr>
          <a:xfrm>
            <a:off x="3175000" y="368300"/>
            <a:ext cx="2514600" cy="914400"/>
          </a:xfrm>
          <a:prstGeom prst="rect">
            <a:avLst/>
          </a:prstGeom>
        </p:spPr>
      </p:pic>
      <p:sp>
        <p:nvSpPr>
          <p:cNvPr id="4" name="Title 4"/>
          <p:cNvSpPr txBox="1">
            <a:spLocks/>
          </p:cNvSpPr>
          <p:nvPr/>
        </p:nvSpPr>
        <p:spPr>
          <a:xfrm>
            <a:off x="0" y="0"/>
            <a:ext cx="8772808" cy="58477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None/>
            </a:pPr>
            <a:r>
              <a:rPr lang="en-US" dirty="0" smtClean="0"/>
              <a:t>Increasing Sensitivity for Limited Samples</a:t>
            </a:r>
            <a:endParaRPr lang="en-US" dirty="0"/>
          </a:p>
        </p:txBody>
      </p:sp>
      <p:pic>
        <p:nvPicPr>
          <p:cNvPr id="9" name="Picture 2" descr="E:\Dropbox\_WorkingDir\2017.ComparisonPaper\emrstm1511_Figure_0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60" y="1011839"/>
            <a:ext cx="7558088" cy="352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13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www.tu-dortmund.de/Medienpool/Seitenbilder/logo_tu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4377564"/>
            <a:ext cx="1955194" cy="314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rcRect t="6655" b="6655"/>
          <a:stretch>
            <a:fillRect/>
          </a:stretch>
        </p:blipFill>
        <p:spPr>
          <a:xfrm>
            <a:off x="4889253" y="704630"/>
            <a:ext cx="3859212" cy="3600450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12749" y="595146"/>
            <a:ext cx="4704140" cy="36004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indent="-180975"/>
            <a:endParaRPr lang="en-US" sz="2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0975" indent="-180975"/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Tiny (&lt; 500 </a:t>
            </a:r>
            <a:r>
              <a:rPr lang="en-US" sz="2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μm</a:t>
            </a: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loop</a:t>
            </a:r>
          </a:p>
          <a:p>
            <a:pPr marL="180975" indent="-180975"/>
            <a:r>
              <a:rPr lang="en-US" sz="2400" b="1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Distributed capacitance</a:t>
            </a:r>
          </a:p>
          <a:p>
            <a:pPr marL="708660" lvl="2" indent="-342900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approx. </a:t>
            </a:r>
            <a:r>
              <a:rPr lang="en-US" sz="2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en-US" sz="2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/2 length</a:t>
            </a:r>
          </a:p>
          <a:p>
            <a:pPr marL="708660" lvl="2" indent="-342900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dielectric substrate</a:t>
            </a:r>
          </a:p>
          <a:p>
            <a:pPr marL="180975" indent="-180975"/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 High Conversion Factor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0975" indent="-180975"/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Q-value &lt; 100 for Rogers material</a:t>
            </a:r>
          </a:p>
          <a:p>
            <a:pPr marL="180975" indent="-180975"/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Q-value approx. 200 for </a:t>
            </a:r>
            <a:r>
              <a:rPr lang="en-US" sz="2400" dirty="0" smtClean="0">
                <a:solidFill>
                  <a:srgbClr val="A3BF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sapphire substrate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4546413"/>
            <a:ext cx="84196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/>
              <a:t>Narkowicz</a:t>
            </a:r>
            <a:r>
              <a:rPr lang="en-US" sz="800" dirty="0" smtClean="0"/>
              <a:t>, </a:t>
            </a:r>
            <a:r>
              <a:rPr lang="en-US" sz="800" dirty="0" err="1" smtClean="0"/>
              <a:t>Suter</a:t>
            </a:r>
            <a:r>
              <a:rPr lang="en-US" sz="800" dirty="0" smtClean="0"/>
              <a:t>, </a:t>
            </a:r>
            <a:r>
              <a:rPr lang="en-US" sz="800" dirty="0" err="1" smtClean="0"/>
              <a:t>Stonies</a:t>
            </a:r>
            <a:r>
              <a:rPr lang="en-US" sz="800" dirty="0" smtClean="0"/>
              <a:t>, </a:t>
            </a:r>
            <a:r>
              <a:rPr lang="en-US" sz="800" i="1" dirty="0" smtClean="0"/>
              <a:t>Planar </a:t>
            </a:r>
            <a:r>
              <a:rPr lang="en-US" sz="800" i="1" dirty="0" err="1"/>
              <a:t>microresonators</a:t>
            </a:r>
            <a:r>
              <a:rPr lang="en-US" sz="800" i="1" dirty="0"/>
              <a:t> for EPR </a:t>
            </a:r>
            <a:r>
              <a:rPr lang="en-US" sz="800" i="1" dirty="0" smtClean="0"/>
              <a:t>experiments</a:t>
            </a:r>
            <a:r>
              <a:rPr lang="en-US" sz="800" dirty="0" smtClean="0"/>
              <a:t>,</a:t>
            </a:r>
            <a:r>
              <a:rPr lang="en-US" sz="800" dirty="0"/>
              <a:t> </a:t>
            </a:r>
            <a:r>
              <a:rPr lang="en-US" sz="800" dirty="0" smtClean="0"/>
              <a:t>J. </a:t>
            </a:r>
            <a:r>
              <a:rPr lang="en-US" sz="800" dirty="0" err="1" smtClean="0"/>
              <a:t>Magn</a:t>
            </a:r>
            <a:r>
              <a:rPr lang="en-US" sz="800" dirty="0" smtClean="0"/>
              <a:t>. </a:t>
            </a:r>
            <a:r>
              <a:rPr lang="en-US" sz="800" dirty="0" err="1" smtClean="0"/>
              <a:t>Reson</a:t>
            </a:r>
            <a:r>
              <a:rPr lang="en-US" sz="800" dirty="0" smtClean="0"/>
              <a:t>., 175, 2005</a:t>
            </a:r>
            <a:endParaRPr lang="en-US" sz="800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0" y="0"/>
            <a:ext cx="8229600" cy="58477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 lvl="0">
              <a:buClr>
                <a:srgbClr val="006633"/>
              </a:buClr>
              <a:buSzPct val="100000"/>
              <a:buFont typeface="Garamond" pitchFamily="18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Clr>
                <a:srgbClr val="006633"/>
              </a:buClr>
              <a:buSzPct val="100000"/>
              <a:buFont typeface="Garamond" pitchFamily="18"/>
              <a:buChar char="•"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>
              <a:buNone/>
            </a:pPr>
            <a:r>
              <a:rPr lang="en-US" dirty="0"/>
              <a:t>Planar Micro-</a:t>
            </a:r>
            <a:r>
              <a:rPr lang="en-US" dirty="0" smtClean="0"/>
              <a:t>Resonators for EPR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76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2016.07.21">
  <a:themeElements>
    <a:clrScheme name="CEC">
      <a:dk1>
        <a:srgbClr val="595959"/>
      </a:dk1>
      <a:lt1>
        <a:sysClr val="window" lastClr="FFFFFF"/>
      </a:lt1>
      <a:dk2>
        <a:srgbClr val="00B0F0"/>
      </a:dk2>
      <a:lt2>
        <a:srgbClr val="EEECE1"/>
      </a:lt2>
      <a:accent1>
        <a:srgbClr val="4F81BD"/>
      </a:accent1>
      <a:accent2>
        <a:srgbClr val="BCBCB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C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Lysithea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Präsentationsvorlage CEC Minerva">
  <a:themeElements>
    <a:clrScheme name="CEC">
      <a:dk1>
        <a:srgbClr val="595959"/>
      </a:dk1>
      <a:lt1>
        <a:sysClr val="window" lastClr="FFFFFF"/>
      </a:lt1>
      <a:dk2>
        <a:srgbClr val="00B0F0"/>
      </a:dk2>
      <a:lt2>
        <a:srgbClr val="EEECE1"/>
      </a:lt2>
      <a:accent1>
        <a:srgbClr val="4F81BD"/>
      </a:accent1>
      <a:accent2>
        <a:srgbClr val="BCBCB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C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Präsentationsvorlage CEC grau">
  <a:themeElements>
    <a:clrScheme name="CEC">
      <a:dk1>
        <a:srgbClr val="595959"/>
      </a:dk1>
      <a:lt1>
        <a:sysClr val="window" lastClr="FFFFFF"/>
      </a:lt1>
      <a:dk2>
        <a:srgbClr val="00B0F0"/>
      </a:dk2>
      <a:lt2>
        <a:srgbClr val="EEECE1"/>
      </a:lt2>
      <a:accent1>
        <a:srgbClr val="4F81BD"/>
      </a:accent1>
      <a:accent2>
        <a:srgbClr val="BCBCB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C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Lysithea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Präsentationsvorlage CEC Minerva">
  <a:themeElements>
    <a:clrScheme name="CEC">
      <a:dk1>
        <a:srgbClr val="595959"/>
      </a:dk1>
      <a:lt1>
        <a:sysClr val="window" lastClr="FFFFFF"/>
      </a:lt1>
      <a:dk2>
        <a:srgbClr val="00B0F0"/>
      </a:dk2>
      <a:lt2>
        <a:srgbClr val="EEECE1"/>
      </a:lt2>
      <a:accent1>
        <a:srgbClr val="4F81BD"/>
      </a:accent1>
      <a:accent2>
        <a:srgbClr val="BCBCB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C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Präsentationsvorlage CEC leer">
  <a:themeElements>
    <a:clrScheme name="CEC">
      <a:dk1>
        <a:srgbClr val="595959"/>
      </a:dk1>
      <a:lt1>
        <a:sysClr val="window" lastClr="FFFFFF"/>
      </a:lt1>
      <a:dk2>
        <a:srgbClr val="00B0F0"/>
      </a:dk2>
      <a:lt2>
        <a:srgbClr val="EEECE1"/>
      </a:lt2>
      <a:accent1>
        <a:srgbClr val="4F81BD"/>
      </a:accent1>
      <a:accent2>
        <a:srgbClr val="BCBCB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C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2016.07.21.potx</Template>
  <TotalTime>9825</TotalTime>
  <Words>1613</Words>
  <Application>Microsoft Macintosh PowerPoint</Application>
  <PresentationFormat>On-screen Show (16:9)</PresentationFormat>
  <Paragraphs>284</Paragraphs>
  <Slides>19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2016.07.21</vt:lpstr>
      <vt:lpstr>Präsentationsvorlage CEC Minerva</vt:lpstr>
      <vt:lpstr>1_Präsentationsvorlage CEC grau</vt:lpstr>
      <vt:lpstr>2_Präsentationsvorlage CEC Minerva</vt:lpstr>
      <vt:lpstr>2_Präsentationsvorlage CEC leer</vt:lpstr>
      <vt:lpstr>Resonator Development for Studying Protein Single Crystals of Limited Dimensions at X-band</vt:lpstr>
      <vt:lpstr>PowerPoint Presentation</vt:lpstr>
      <vt:lpstr>Why Single Protein Crystals?</vt:lpstr>
      <vt:lpstr>Why Single Protein Crystals?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Acknowledgements</vt:lpstr>
      <vt:lpstr>PowerPoint Presentation</vt:lpstr>
      <vt:lpstr>PowerPoint Presentation</vt:lpstr>
    </vt:vector>
  </TitlesOfParts>
  <Company>MPI-CEC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Birgit Deckers</dc:creator>
  <cp:lastModifiedBy>Jason Sidabras</cp:lastModifiedBy>
  <cp:revision>516</cp:revision>
  <dcterms:created xsi:type="dcterms:W3CDTF">2015-10-26T10:29:50Z</dcterms:created>
  <dcterms:modified xsi:type="dcterms:W3CDTF">2017-07-26T13:06:03Z</dcterms:modified>
</cp:coreProperties>
</file>